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88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E086D710-FC08-4C55-B87E-2C683605CD7B}" type="datetimeFigureOut">
              <a:rPr lang="pt-BR" smtClean="0"/>
              <a:pPr/>
              <a:t>08/08/2016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D8A9FF46-59CA-4842-8353-324F82F4A959}"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086D710-FC08-4C55-B87E-2C683605CD7B}" type="datetimeFigureOut">
              <a:rPr lang="pt-BR" smtClean="0"/>
              <a:pPr/>
              <a:t>08/08/2016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D8A9FF46-59CA-4842-8353-324F82F4A959}"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086D710-FC08-4C55-B87E-2C683605CD7B}" type="datetimeFigureOut">
              <a:rPr lang="pt-BR" smtClean="0"/>
              <a:pPr/>
              <a:t>08/08/2016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D8A9FF46-59CA-4842-8353-324F82F4A959}"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086D710-FC08-4C55-B87E-2C683605CD7B}" type="datetimeFigureOut">
              <a:rPr lang="pt-BR" smtClean="0"/>
              <a:pPr/>
              <a:t>08/08/2016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D8A9FF46-59CA-4842-8353-324F82F4A959}"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E086D710-FC08-4C55-B87E-2C683605CD7B}" type="datetimeFigureOut">
              <a:rPr lang="pt-BR" smtClean="0"/>
              <a:pPr/>
              <a:t>08/08/2016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D8A9FF46-59CA-4842-8353-324F82F4A959}"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E086D710-FC08-4C55-B87E-2C683605CD7B}" type="datetimeFigureOut">
              <a:rPr lang="pt-BR" smtClean="0"/>
              <a:pPr/>
              <a:t>08/08/2016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D8A9FF46-59CA-4842-8353-324F82F4A959}"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E086D710-FC08-4C55-B87E-2C683605CD7B}" type="datetimeFigureOut">
              <a:rPr lang="pt-BR" smtClean="0"/>
              <a:pPr/>
              <a:t>08/08/2016</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D8A9FF46-59CA-4842-8353-324F82F4A959}"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E086D710-FC08-4C55-B87E-2C683605CD7B}" type="datetimeFigureOut">
              <a:rPr lang="pt-BR" smtClean="0"/>
              <a:pPr/>
              <a:t>08/08/2016</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D8A9FF46-59CA-4842-8353-324F82F4A959}"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E086D710-FC08-4C55-B87E-2C683605CD7B}" type="datetimeFigureOut">
              <a:rPr lang="pt-BR" smtClean="0"/>
              <a:pPr/>
              <a:t>08/08/2016</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D8A9FF46-59CA-4842-8353-324F82F4A959}"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E086D710-FC08-4C55-B87E-2C683605CD7B}" type="datetimeFigureOut">
              <a:rPr lang="pt-BR" smtClean="0"/>
              <a:pPr/>
              <a:t>08/08/2016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D8A9FF46-59CA-4842-8353-324F82F4A959}"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E086D710-FC08-4C55-B87E-2C683605CD7B}" type="datetimeFigureOut">
              <a:rPr lang="pt-BR" smtClean="0"/>
              <a:pPr/>
              <a:t>08/08/2016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D8A9FF46-59CA-4842-8353-324F82F4A959}"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86D710-FC08-4C55-B87E-2C683605CD7B}" type="datetimeFigureOut">
              <a:rPr lang="pt-BR" smtClean="0"/>
              <a:pPr/>
              <a:t>08/08/2016</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A9FF46-59CA-4842-8353-324F82F4A959}"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14282" y="1"/>
            <a:ext cx="8572560" cy="1071545"/>
          </a:xfrm>
        </p:spPr>
        <p:txBody>
          <a:bodyPr>
            <a:normAutofit fontScale="90000"/>
          </a:bodyPr>
          <a:lstStyle/>
          <a:p>
            <a:pPr algn="l"/>
            <a:r>
              <a:rPr lang="pt-BR" b="1" dirty="0" smtClean="0"/>
              <a:t/>
            </a:r>
            <a:br>
              <a:rPr lang="pt-BR" b="1" dirty="0" smtClean="0"/>
            </a:br>
            <a:r>
              <a:rPr lang="pt-BR" sz="3600" b="1" dirty="0" smtClean="0">
                <a:latin typeface="Arial" pitchFamily="34" charset="0"/>
                <a:cs typeface="Arial" pitchFamily="34" charset="0"/>
              </a:rPr>
              <a:t>ECLESIASTES</a:t>
            </a:r>
            <a:r>
              <a:rPr lang="pt-BR" sz="3600" b="1" dirty="0">
                <a:latin typeface="Arial" pitchFamily="34" charset="0"/>
                <a:cs typeface="Arial" pitchFamily="34" charset="0"/>
              </a:rPr>
              <a:t>: O SENTIDO DA VIDA HUMANA...</a:t>
            </a:r>
            <a:r>
              <a:rPr lang="pt-BR" dirty="0"/>
              <a:t/>
            </a:r>
            <a:br>
              <a:rPr lang="pt-BR" dirty="0"/>
            </a:br>
            <a:endParaRPr lang="pt-BR" dirty="0"/>
          </a:p>
        </p:txBody>
      </p:sp>
      <p:sp>
        <p:nvSpPr>
          <p:cNvPr id="3" name="Subtítulo 2"/>
          <p:cNvSpPr>
            <a:spLocks noGrp="1"/>
          </p:cNvSpPr>
          <p:nvPr>
            <p:ph type="subTitle" idx="1"/>
          </p:nvPr>
        </p:nvSpPr>
        <p:spPr>
          <a:xfrm>
            <a:off x="214282" y="1071546"/>
            <a:ext cx="8643998" cy="5500726"/>
          </a:xfrm>
        </p:spPr>
        <p:txBody>
          <a:bodyPr>
            <a:normAutofit fontScale="25000" lnSpcReduction="20000"/>
          </a:bodyPr>
          <a:lstStyle/>
          <a:p>
            <a:pPr algn="just">
              <a:buFont typeface="Arial" pitchFamily="34" charset="0"/>
              <a:buChar char="•"/>
            </a:pPr>
            <a:r>
              <a:rPr lang="pt-BR" sz="12800" dirty="0" smtClean="0">
                <a:solidFill>
                  <a:schemeClr val="tx1"/>
                </a:solidFill>
                <a:latin typeface="Arial" pitchFamily="34" charset="0"/>
                <a:cs typeface="Arial" pitchFamily="34" charset="0"/>
              </a:rPr>
              <a:t> O </a:t>
            </a:r>
            <a:r>
              <a:rPr lang="pt-BR" sz="12800" dirty="0">
                <a:solidFill>
                  <a:schemeClr val="tx1"/>
                </a:solidFill>
                <a:latin typeface="Arial" pitchFamily="34" charset="0"/>
                <a:cs typeface="Arial" pitchFamily="34" charset="0"/>
              </a:rPr>
              <a:t>livro é também conhecido com o nome de COÉLET, que no hebraico significa </a:t>
            </a:r>
            <a:r>
              <a:rPr lang="pt-BR" sz="12800" b="1" dirty="0">
                <a:solidFill>
                  <a:schemeClr val="tx1"/>
                </a:solidFill>
                <a:latin typeface="Arial" pitchFamily="34" charset="0"/>
                <a:cs typeface="Arial" pitchFamily="34" charset="0"/>
              </a:rPr>
              <a:t>“AQUELE QUE FALA NA ASSEMBLÉIA”. SE DE UM LADO O NOME INDICA O ORADOR, DE OUTRO INDICA TAMBÉM A ASSEMBLÉIA QUE ELE REPRESENTA</a:t>
            </a:r>
            <a:r>
              <a:rPr lang="pt-BR" sz="12800" b="1" dirty="0" smtClean="0">
                <a:solidFill>
                  <a:schemeClr val="tx1"/>
                </a:solidFill>
                <a:latin typeface="Arial" pitchFamily="34" charset="0"/>
                <a:cs typeface="Arial" pitchFamily="34" charset="0"/>
              </a:rPr>
              <a:t>.</a:t>
            </a:r>
          </a:p>
          <a:p>
            <a:pPr algn="just">
              <a:buFont typeface="Arial" pitchFamily="34" charset="0"/>
              <a:buChar char="•"/>
            </a:pPr>
            <a:r>
              <a:rPr lang="pt-BR" sz="12800" dirty="0" smtClean="0">
                <a:solidFill>
                  <a:schemeClr val="tx1"/>
                </a:solidFill>
                <a:latin typeface="Arial" pitchFamily="34" charset="0"/>
                <a:cs typeface="Arial" pitchFamily="34" charset="0"/>
              </a:rPr>
              <a:t> </a:t>
            </a:r>
            <a:r>
              <a:rPr lang="pt-BR" sz="12800" b="1" dirty="0">
                <a:solidFill>
                  <a:schemeClr val="tx1"/>
                </a:solidFill>
                <a:latin typeface="Arial" pitchFamily="34" charset="0"/>
                <a:cs typeface="Arial" pitchFamily="34" charset="0"/>
              </a:rPr>
              <a:t>ESTE LIVRO APRESENTA-SE COMO UMA SÉRIE DE MEDITAÇÕES SOBRE A INSTABILIDADE DA VIDA HUMANA</a:t>
            </a:r>
            <a:r>
              <a:rPr lang="pt-BR" sz="12800" dirty="0">
                <a:solidFill>
                  <a:schemeClr val="tx1"/>
                </a:solidFill>
                <a:latin typeface="Arial" pitchFamily="34" charset="0"/>
                <a:cs typeface="Arial" pitchFamily="34" charset="0"/>
              </a:rPr>
              <a:t>, (aqui me lembra o mito de </a:t>
            </a:r>
            <a:r>
              <a:rPr lang="pt-BR" sz="12800" dirty="0" err="1">
                <a:solidFill>
                  <a:schemeClr val="tx1"/>
                </a:solidFill>
                <a:latin typeface="Arial" pitchFamily="34" charset="0"/>
                <a:cs typeface="Arial" pitchFamily="34" charset="0"/>
              </a:rPr>
              <a:t>Síssifo</a:t>
            </a:r>
            <a:r>
              <a:rPr lang="pt-BR" sz="12800" dirty="0">
                <a:solidFill>
                  <a:schemeClr val="tx1"/>
                </a:solidFill>
                <a:latin typeface="Arial" pitchFamily="34" charset="0"/>
                <a:cs typeface="Arial" pitchFamily="34" charset="0"/>
              </a:rPr>
              <a:t> – que arrasta uma pedra morro acima e depois de todo esforço da subida, quando chega ao topo despenca e deve recomeçar tudo de novo. Ou do Homem Absurdo – </a:t>
            </a:r>
            <a:r>
              <a:rPr lang="pt-BR" sz="12800" dirty="0" err="1">
                <a:solidFill>
                  <a:schemeClr val="tx1"/>
                </a:solidFill>
                <a:latin typeface="Arial" pitchFamily="34" charset="0"/>
                <a:cs typeface="Arial" pitchFamily="34" charset="0"/>
              </a:rPr>
              <a:t>Marcuse</a:t>
            </a:r>
            <a:r>
              <a:rPr lang="pt-BR" sz="12800" dirty="0">
                <a:solidFill>
                  <a:schemeClr val="tx1"/>
                </a:solidFill>
                <a:latin typeface="Arial" pitchFamily="34" charset="0"/>
                <a:cs typeface="Arial" pitchFamily="34" charset="0"/>
              </a:rPr>
              <a:t>; A Náusea de Paul Sartre.)</a:t>
            </a:r>
          </a:p>
          <a:p>
            <a:pPr algn="just"/>
            <a:r>
              <a:rPr lang="pt-BR" sz="12800" dirty="0">
                <a:solidFill>
                  <a:schemeClr val="tx1"/>
                </a:solidFill>
                <a:latin typeface="Arial" pitchFamily="34" charset="0"/>
                <a:cs typeface="Arial" pitchFamily="34" charset="0"/>
              </a:rPr>
              <a:t> </a:t>
            </a:r>
          </a:p>
          <a:p>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4282" y="214290"/>
            <a:ext cx="8643998" cy="6429420"/>
          </a:xfrm>
        </p:spPr>
        <p:txBody>
          <a:bodyPr>
            <a:normAutofit fontScale="92500" lnSpcReduction="10000"/>
          </a:bodyPr>
          <a:lstStyle/>
          <a:p>
            <a:pPr algn="just"/>
            <a:r>
              <a:rPr lang="pt-BR" sz="3500" b="1" dirty="0">
                <a:latin typeface="Arial" pitchFamily="34" charset="0"/>
                <a:cs typeface="Arial" pitchFamily="34" charset="0"/>
              </a:rPr>
              <a:t>= A FELICIDADE É PODER USUFRUIR PLENAMENTE DOS FRUTOS DO TRABALHO, POIS ESSE É O DOM QUE DEUS DÁ PARA TODOS</a:t>
            </a:r>
            <a:r>
              <a:rPr lang="pt-BR" sz="3500" b="1" dirty="0" smtClean="0">
                <a:latin typeface="Arial" pitchFamily="34" charset="0"/>
                <a:cs typeface="Arial" pitchFamily="34" charset="0"/>
              </a:rPr>
              <a:t>.</a:t>
            </a:r>
            <a:endParaRPr lang="pt-BR" sz="3500" dirty="0">
              <a:latin typeface="Arial" pitchFamily="34" charset="0"/>
              <a:cs typeface="Arial" pitchFamily="34" charset="0"/>
            </a:endParaRPr>
          </a:p>
          <a:p>
            <a:pPr algn="just"/>
            <a:r>
              <a:rPr lang="pt-BR" sz="3500" b="1" dirty="0">
                <a:latin typeface="Arial" pitchFamily="34" charset="0"/>
                <a:cs typeface="Arial" pitchFamily="34" charset="0"/>
              </a:rPr>
              <a:t>= O livro fala pouco de Deus, POR QUÊ? ESTARIA AUSENTE? NÃO. ELE ESTÁ PRESENTE nos anseios  do povo que luta por emprego, salários dignos, moradia, saúde, lazer. Etc.,  “COMPREENDI QUE É DOM DE DEUS QUE O HOMEM POSSA COMER E BEBER, DESFRUTANDO DO PRODUTO DE TODO O SEU TRABALHO” (ECL 3,13</a:t>
            </a:r>
            <a:r>
              <a:rPr lang="pt-BR" sz="3500" b="1" dirty="0" smtClean="0">
                <a:latin typeface="Arial" pitchFamily="34" charset="0"/>
                <a:cs typeface="Arial" pitchFamily="34" charset="0"/>
              </a:rPr>
              <a:t>).</a:t>
            </a:r>
            <a:r>
              <a:rPr lang="pt-BR" b="1" dirty="0"/>
              <a:t> </a:t>
            </a:r>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4282" y="214290"/>
            <a:ext cx="8715436" cy="6500858"/>
          </a:xfrm>
        </p:spPr>
        <p:txBody>
          <a:bodyPr>
            <a:normAutofit lnSpcReduction="10000"/>
          </a:bodyPr>
          <a:lstStyle/>
          <a:p>
            <a:pPr algn="just"/>
            <a:r>
              <a:rPr lang="pt-BR" b="1" dirty="0">
                <a:latin typeface="Arial" pitchFamily="34" charset="0"/>
                <a:cs typeface="Arial" pitchFamily="34" charset="0"/>
              </a:rPr>
              <a:t>CONTRA O QUE ELE SE COLOCA...</a:t>
            </a:r>
            <a:endParaRPr lang="pt-BR" dirty="0">
              <a:latin typeface="Arial" pitchFamily="34" charset="0"/>
              <a:cs typeface="Arial" pitchFamily="34" charset="0"/>
            </a:endParaRPr>
          </a:p>
          <a:p>
            <a:pPr algn="just"/>
            <a:r>
              <a:rPr lang="pt-BR" dirty="0" err="1">
                <a:latin typeface="Arial" pitchFamily="34" charset="0"/>
                <a:cs typeface="Arial" pitchFamily="34" charset="0"/>
              </a:rPr>
              <a:t>Coélet</a:t>
            </a:r>
            <a:r>
              <a:rPr lang="pt-BR" dirty="0">
                <a:latin typeface="Arial" pitchFamily="34" charset="0"/>
                <a:cs typeface="Arial" pitchFamily="34" charset="0"/>
              </a:rPr>
              <a:t> parece estar cansado do ensinamento clássico de tanto tempo, tanto em relação ao </a:t>
            </a:r>
            <a:r>
              <a:rPr lang="pt-BR" b="1" dirty="0">
                <a:latin typeface="Arial" pitchFamily="34" charset="0"/>
                <a:cs typeface="Arial" pitchFamily="34" charset="0"/>
              </a:rPr>
              <a:t>HELENISMO COMO AO JUDAÍSMO</a:t>
            </a:r>
            <a:r>
              <a:rPr lang="pt-BR" b="1" dirty="0" smtClean="0">
                <a:latin typeface="Arial" pitchFamily="34" charset="0"/>
                <a:cs typeface="Arial" pitchFamily="34" charset="0"/>
              </a:rPr>
              <a:t>.</a:t>
            </a:r>
            <a:r>
              <a:rPr lang="pt-BR" b="1" dirty="0">
                <a:latin typeface="Arial" pitchFamily="34" charset="0"/>
                <a:cs typeface="Arial" pitchFamily="34" charset="0"/>
              </a:rPr>
              <a:t> </a:t>
            </a:r>
            <a:endParaRPr lang="pt-BR" dirty="0">
              <a:latin typeface="Arial" pitchFamily="34" charset="0"/>
              <a:cs typeface="Arial" pitchFamily="34" charset="0"/>
            </a:endParaRPr>
          </a:p>
          <a:p>
            <a:pPr algn="just"/>
            <a:r>
              <a:rPr lang="pt-BR" b="1" dirty="0">
                <a:latin typeface="Arial" pitchFamily="34" charset="0"/>
                <a:cs typeface="Arial" pitchFamily="34" charset="0"/>
              </a:rPr>
              <a:t>= CONTRA O HELENISMO:</a:t>
            </a:r>
            <a:endParaRPr lang="pt-BR" dirty="0">
              <a:latin typeface="Arial" pitchFamily="34" charset="0"/>
              <a:cs typeface="Arial" pitchFamily="34" charset="0"/>
            </a:endParaRPr>
          </a:p>
          <a:p>
            <a:pPr algn="just"/>
            <a:r>
              <a:rPr lang="pt-BR" dirty="0">
                <a:latin typeface="Arial" pitchFamily="34" charset="0"/>
                <a:cs typeface="Arial" pitchFamily="34" charset="0"/>
              </a:rPr>
              <a:t>Que prezava o corpo, o prazer dos sentidos, o lucro, o poder, o enriquecimento e o conhecimento, </a:t>
            </a:r>
            <a:r>
              <a:rPr lang="pt-BR" dirty="0" err="1">
                <a:latin typeface="Arial" pitchFamily="34" charset="0"/>
                <a:cs typeface="Arial" pitchFamily="34" charset="0"/>
              </a:rPr>
              <a:t>Coélet</a:t>
            </a:r>
            <a:r>
              <a:rPr lang="pt-BR" dirty="0">
                <a:latin typeface="Arial" pitchFamily="34" charset="0"/>
                <a:cs typeface="Arial" pitchFamily="34" charset="0"/>
              </a:rPr>
              <a:t> afirma categoricamente:</a:t>
            </a:r>
          </a:p>
          <a:p>
            <a:pPr algn="just"/>
            <a:r>
              <a:rPr lang="pt-BR" b="1" dirty="0">
                <a:latin typeface="Arial" pitchFamily="34" charset="0"/>
                <a:cs typeface="Arial" pitchFamily="34" charset="0"/>
              </a:rPr>
              <a:t>“COMPREENDI QUE TUDO ISSO É TAMBÉM PROCURA DE VENTO” (ECL 1,17-21) “VAIDADE DAS VAIDADES, TUDO É VAIDADE” (ECL 1,2)</a:t>
            </a:r>
            <a:endParaRPr lang="pt-BR" dirty="0">
              <a:latin typeface="Arial" pitchFamily="34" charset="0"/>
              <a:cs typeface="Arial" pitchFamily="34" charset="0"/>
            </a:endParaRPr>
          </a:p>
          <a:p>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diamond(in)">
                                      <p:cBhvr>
                                        <p:cTn id="18" dur="2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8" presetClass="entr" presetSubtype="16"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diamond(in)">
                                      <p:cBhvr>
                                        <p:cTn id="29"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4282" y="0"/>
            <a:ext cx="8715436" cy="6858000"/>
          </a:xfrm>
        </p:spPr>
        <p:txBody>
          <a:bodyPr>
            <a:noAutofit/>
          </a:bodyPr>
          <a:lstStyle/>
          <a:p>
            <a:pPr algn="just"/>
            <a:r>
              <a:rPr lang="pt-BR" b="1" dirty="0">
                <a:latin typeface="Arial" pitchFamily="34" charset="0"/>
                <a:cs typeface="Arial" pitchFamily="34" charset="0"/>
              </a:rPr>
              <a:t>TUDO NÃO PASSA DE UM “SOPRO</a:t>
            </a:r>
            <a:r>
              <a:rPr lang="pt-BR" b="1" dirty="0" smtClean="0">
                <a:latin typeface="Arial" pitchFamily="34" charset="0"/>
                <a:cs typeface="Arial" pitchFamily="34" charset="0"/>
              </a:rPr>
              <a:t>”.</a:t>
            </a:r>
            <a:r>
              <a:rPr lang="pt-BR" b="1" dirty="0">
                <a:latin typeface="Arial" pitchFamily="34" charset="0"/>
                <a:cs typeface="Arial" pitchFamily="34" charset="0"/>
              </a:rPr>
              <a:t> </a:t>
            </a:r>
            <a:endParaRPr lang="pt-BR" dirty="0">
              <a:latin typeface="Arial" pitchFamily="34" charset="0"/>
              <a:cs typeface="Arial" pitchFamily="34" charset="0"/>
            </a:endParaRPr>
          </a:p>
          <a:p>
            <a:pPr algn="just"/>
            <a:r>
              <a:rPr lang="pt-BR" b="1" dirty="0">
                <a:latin typeface="Arial" pitchFamily="34" charset="0"/>
                <a:cs typeface="Arial" pitchFamily="34" charset="0"/>
              </a:rPr>
              <a:t>CONTRA O JUDAISMO:</a:t>
            </a:r>
            <a:endParaRPr lang="pt-BR" dirty="0">
              <a:latin typeface="Arial" pitchFamily="34" charset="0"/>
              <a:cs typeface="Arial" pitchFamily="34" charset="0"/>
            </a:endParaRPr>
          </a:p>
          <a:p>
            <a:pPr algn="just"/>
            <a:r>
              <a:rPr lang="pt-BR" dirty="0">
                <a:latin typeface="Arial" pitchFamily="34" charset="0"/>
                <a:cs typeface="Arial" pitchFamily="34" charset="0"/>
              </a:rPr>
              <a:t>Ele questiona também </a:t>
            </a:r>
            <a:r>
              <a:rPr lang="pt-BR" b="1" dirty="0">
                <a:latin typeface="Arial" pitchFamily="34" charset="0"/>
                <a:cs typeface="Arial" pitchFamily="34" charset="0"/>
              </a:rPr>
              <a:t>a DOUTRINA OFICIAL JUDAICA SOBRE A RETRIBUIÇÃO E A PIEDADE TRADICIONAL. (ECL 3,12-22</a:t>
            </a:r>
            <a:r>
              <a:rPr lang="pt-BR" b="1" dirty="0" smtClean="0">
                <a:latin typeface="Arial" pitchFamily="34" charset="0"/>
                <a:cs typeface="Arial" pitchFamily="34" charset="0"/>
              </a:rPr>
              <a:t>).</a:t>
            </a:r>
            <a:endParaRPr lang="pt-BR" dirty="0">
              <a:latin typeface="Arial" pitchFamily="34" charset="0"/>
              <a:cs typeface="Arial" pitchFamily="34" charset="0"/>
            </a:endParaRPr>
          </a:p>
          <a:p>
            <a:pPr algn="just"/>
            <a:r>
              <a:rPr lang="pt-BR" b="1" dirty="0">
                <a:latin typeface="Arial" pitchFamily="34" charset="0"/>
                <a:cs typeface="Arial" pitchFamily="34" charset="0"/>
              </a:rPr>
              <a:t>A obra pode ser estudada em duas grandes partes:</a:t>
            </a:r>
            <a:endParaRPr lang="pt-BR" dirty="0">
              <a:latin typeface="Arial" pitchFamily="34" charset="0"/>
              <a:cs typeface="Arial" pitchFamily="34" charset="0"/>
            </a:endParaRPr>
          </a:p>
          <a:p>
            <a:pPr algn="just"/>
            <a:r>
              <a:rPr lang="pt-BR" b="1" dirty="0">
                <a:latin typeface="Arial" pitchFamily="34" charset="0"/>
                <a:cs typeface="Arial" pitchFamily="34" charset="0"/>
              </a:rPr>
              <a:t>1 a 6</a:t>
            </a:r>
            <a:r>
              <a:rPr lang="pt-BR" dirty="0">
                <a:latin typeface="Arial" pitchFamily="34" charset="0"/>
                <a:cs typeface="Arial" pitchFamily="34" charset="0"/>
              </a:rPr>
              <a:t> – o autor relativiza tudo como “Sopro”, porque nada neste mundo traz felicidade! Nem mesmo Salomão com toda a sua pompa e sabedoria conheceu a felicidade (</a:t>
            </a:r>
            <a:r>
              <a:rPr lang="pt-BR" dirty="0" err="1">
                <a:latin typeface="Arial" pitchFamily="34" charset="0"/>
                <a:cs typeface="Arial" pitchFamily="34" charset="0"/>
              </a:rPr>
              <a:t>cap</a:t>
            </a:r>
            <a:r>
              <a:rPr lang="pt-BR" dirty="0">
                <a:latin typeface="Arial" pitchFamily="34" charset="0"/>
                <a:cs typeface="Arial" pitchFamily="34" charset="0"/>
              </a:rPr>
              <a:t> 2</a:t>
            </a:r>
            <a:r>
              <a:rPr lang="pt-BR" dirty="0" smtClean="0">
                <a:latin typeface="Arial" pitchFamily="34" charset="0"/>
                <a:cs typeface="Arial" pitchFamily="34" charset="0"/>
              </a:rPr>
              <a:t>).</a:t>
            </a:r>
            <a:endParaRPr lang="pt-BR"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2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2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4282" y="214290"/>
            <a:ext cx="8715436" cy="6429420"/>
          </a:xfrm>
        </p:spPr>
        <p:txBody>
          <a:bodyPr/>
          <a:lstStyle/>
          <a:p>
            <a:pPr algn="just"/>
            <a:r>
              <a:rPr lang="pt-BR" dirty="0">
                <a:latin typeface="Arial" pitchFamily="34" charset="0"/>
                <a:cs typeface="Arial" pitchFamily="34" charset="0"/>
              </a:rPr>
              <a:t>A metade das ações humanas é gesto de luto (</a:t>
            </a:r>
            <a:r>
              <a:rPr lang="pt-BR" dirty="0" err="1">
                <a:latin typeface="Arial" pitchFamily="34" charset="0"/>
                <a:cs typeface="Arial" pitchFamily="34" charset="0"/>
              </a:rPr>
              <a:t>cap</a:t>
            </a:r>
            <a:r>
              <a:rPr lang="pt-BR" dirty="0">
                <a:latin typeface="Arial" pitchFamily="34" charset="0"/>
                <a:cs typeface="Arial" pitchFamily="34" charset="0"/>
              </a:rPr>
              <a:t> 3</a:t>
            </a:r>
            <a:r>
              <a:rPr lang="pt-BR" dirty="0" smtClean="0">
                <a:latin typeface="Arial" pitchFamily="34" charset="0"/>
                <a:cs typeface="Arial" pitchFamily="34" charset="0"/>
              </a:rPr>
              <a:t>).</a:t>
            </a:r>
            <a:endParaRPr lang="pt-BR" dirty="0">
              <a:latin typeface="Arial" pitchFamily="34" charset="0"/>
              <a:cs typeface="Arial" pitchFamily="34" charset="0"/>
            </a:endParaRPr>
          </a:p>
          <a:p>
            <a:pPr algn="just"/>
            <a:r>
              <a:rPr lang="pt-BR" dirty="0">
                <a:latin typeface="Arial" pitchFamily="34" charset="0"/>
                <a:cs typeface="Arial" pitchFamily="34" charset="0"/>
              </a:rPr>
              <a:t>Depois avalia os males da vida em sociedade e do dinheiro. (</a:t>
            </a:r>
            <a:r>
              <a:rPr lang="pt-BR" dirty="0" err="1">
                <a:latin typeface="Arial" pitchFamily="34" charset="0"/>
                <a:cs typeface="Arial" pitchFamily="34" charset="0"/>
              </a:rPr>
              <a:t>cap</a:t>
            </a:r>
            <a:r>
              <a:rPr lang="pt-BR" dirty="0">
                <a:latin typeface="Arial" pitchFamily="34" charset="0"/>
                <a:cs typeface="Arial" pitchFamily="34" charset="0"/>
              </a:rPr>
              <a:t> 4 – 6</a:t>
            </a:r>
            <a:r>
              <a:rPr lang="pt-BR" dirty="0" smtClean="0">
                <a:latin typeface="Arial" pitchFamily="34" charset="0"/>
                <a:cs typeface="Arial" pitchFamily="34" charset="0"/>
              </a:rPr>
              <a:t>).</a:t>
            </a:r>
            <a:endParaRPr lang="pt-BR" dirty="0">
              <a:latin typeface="Arial" pitchFamily="34" charset="0"/>
              <a:cs typeface="Arial" pitchFamily="34" charset="0"/>
            </a:endParaRPr>
          </a:p>
          <a:p>
            <a:pPr algn="just"/>
            <a:r>
              <a:rPr lang="pt-BR" b="1" dirty="0">
                <a:latin typeface="Arial" pitchFamily="34" charset="0"/>
                <a:cs typeface="Arial" pitchFamily="34" charset="0"/>
              </a:rPr>
              <a:t>= NOS CAPÍTULOS 7 – 12</a:t>
            </a:r>
            <a:r>
              <a:rPr lang="pt-BR" dirty="0">
                <a:latin typeface="Arial" pitchFamily="34" charset="0"/>
                <a:cs typeface="Arial" pitchFamily="34" charset="0"/>
              </a:rPr>
              <a:t> – faz considerações sobre a pratica equilibrada da sabedoria que conduz à moderação; fala sobre injustiças; o destino do ser humano, faz um elogio à velhice (</a:t>
            </a:r>
            <a:r>
              <a:rPr lang="pt-BR" dirty="0" err="1">
                <a:latin typeface="Arial" pitchFamily="34" charset="0"/>
                <a:cs typeface="Arial" pitchFamily="34" charset="0"/>
              </a:rPr>
              <a:t>Ecl</a:t>
            </a:r>
            <a:r>
              <a:rPr lang="pt-BR" dirty="0">
                <a:latin typeface="Arial" pitchFamily="34" charset="0"/>
                <a:cs typeface="Arial" pitchFamily="34" charset="0"/>
              </a:rPr>
              <a:t> 12,1-8) e no epílogo, descreve o elogio de um discípulo a </a:t>
            </a:r>
            <a:r>
              <a:rPr lang="pt-BR" dirty="0" err="1">
                <a:latin typeface="Arial" pitchFamily="34" charset="0"/>
                <a:cs typeface="Arial" pitchFamily="34" charset="0"/>
              </a:rPr>
              <a:t>Coélet</a:t>
            </a:r>
            <a:r>
              <a:rPr lang="pt-BR" dirty="0">
                <a:latin typeface="Arial" pitchFamily="34" charset="0"/>
                <a:cs typeface="Arial" pitchFamily="34" charset="0"/>
              </a:rPr>
              <a:t>.</a:t>
            </a:r>
          </a:p>
          <a:p>
            <a:endParaRPr lang="pt-BR"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357158" y="214290"/>
            <a:ext cx="8572560" cy="6429420"/>
          </a:xfrm>
        </p:spPr>
        <p:txBody>
          <a:bodyPr>
            <a:normAutofit/>
          </a:bodyPr>
          <a:lstStyle/>
          <a:p>
            <a:pPr algn="just"/>
            <a:r>
              <a:rPr lang="pt-BR" dirty="0">
                <a:latin typeface="Arial" pitchFamily="34" charset="0"/>
                <a:cs typeface="Arial" pitchFamily="34" charset="0"/>
              </a:rPr>
              <a:t>= O autor encara a vida humana nos diversos aspectos, com muito realismo, chegando a alguns momentos à ironia e ao pessimismo</a:t>
            </a:r>
            <a:r>
              <a:rPr lang="pt-BR" dirty="0" smtClean="0">
                <a:latin typeface="Arial" pitchFamily="34" charset="0"/>
                <a:cs typeface="Arial" pitchFamily="34" charset="0"/>
              </a:rPr>
              <a:t>.</a:t>
            </a:r>
            <a:endParaRPr lang="pt-BR" dirty="0">
              <a:latin typeface="Arial" pitchFamily="34" charset="0"/>
              <a:cs typeface="Arial" pitchFamily="34" charset="0"/>
            </a:endParaRPr>
          </a:p>
          <a:p>
            <a:pPr algn="just"/>
            <a:r>
              <a:rPr lang="pt-BR" b="1" dirty="0">
                <a:latin typeface="Arial" pitchFamily="34" charset="0"/>
                <a:cs typeface="Arial" pitchFamily="34" charset="0"/>
              </a:rPr>
              <a:t>= PARA ELE, O VERDADEIRO “TEMOR” CONSISTE EM O SER HUMANO TER CONSCIÊNCIA DE SUAS LIMITAÇÕES</a:t>
            </a:r>
            <a:r>
              <a:rPr lang="pt-BR" b="1" dirty="0" smtClean="0">
                <a:latin typeface="Arial" pitchFamily="34" charset="0"/>
                <a:cs typeface="Arial" pitchFamily="34" charset="0"/>
              </a:rPr>
              <a:t>.</a:t>
            </a:r>
          </a:p>
          <a:p>
            <a:pPr algn="just"/>
            <a:r>
              <a:rPr lang="pt-BR" b="1" dirty="0" smtClean="0">
                <a:latin typeface="Arial" pitchFamily="34" charset="0"/>
                <a:cs typeface="Arial" pitchFamily="34" charset="0"/>
              </a:rPr>
              <a:t> </a:t>
            </a:r>
            <a:r>
              <a:rPr lang="pt-BR" b="1" dirty="0">
                <a:latin typeface="Arial" pitchFamily="34" charset="0"/>
                <a:cs typeface="Arial" pitchFamily="34" charset="0"/>
              </a:rPr>
              <a:t>POR MAIS QUE TENTE OU SE ESFORCE, O SER HUMANO É IMPERFEITO, NÃO É DEUS. ELE DEVE ACEITAR OS SEUS LIMITES</a:t>
            </a:r>
            <a:r>
              <a:rPr lang="pt-BR" b="1" dirty="0" smtClean="0">
                <a:latin typeface="Arial" pitchFamily="34" charset="0"/>
                <a:cs typeface="Arial" pitchFamily="34" charset="0"/>
              </a:rPr>
              <a:t>.</a:t>
            </a:r>
            <a:r>
              <a:rPr lang="pt-BR" b="1" dirty="0"/>
              <a:t> </a:t>
            </a:r>
            <a:endParaRPr lang="pt-BR" dirty="0"/>
          </a:p>
          <a:p>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4282" y="142852"/>
            <a:ext cx="8643998" cy="6429420"/>
          </a:xfrm>
        </p:spPr>
        <p:txBody>
          <a:bodyPr>
            <a:normAutofit/>
          </a:bodyPr>
          <a:lstStyle/>
          <a:p>
            <a:pPr algn="just"/>
            <a:r>
              <a:rPr lang="pt-BR" b="1" dirty="0">
                <a:latin typeface="Arial" pitchFamily="34" charset="0"/>
                <a:cs typeface="Arial" pitchFamily="34" charset="0"/>
              </a:rPr>
              <a:t>CHAVE DE LEITURA</a:t>
            </a:r>
            <a:r>
              <a:rPr lang="pt-BR" b="1" dirty="0" smtClean="0">
                <a:latin typeface="Arial" pitchFamily="34" charset="0"/>
                <a:cs typeface="Arial" pitchFamily="34" charset="0"/>
              </a:rPr>
              <a:t>...</a:t>
            </a:r>
            <a:endParaRPr lang="pt-BR" dirty="0">
              <a:latin typeface="Arial" pitchFamily="34" charset="0"/>
              <a:cs typeface="Arial" pitchFamily="34" charset="0"/>
            </a:endParaRPr>
          </a:p>
          <a:p>
            <a:pPr algn="just"/>
            <a:r>
              <a:rPr lang="pt-BR" dirty="0">
                <a:latin typeface="Arial" pitchFamily="34" charset="0"/>
                <a:cs typeface="Arial" pitchFamily="34" charset="0"/>
              </a:rPr>
              <a:t>O livro foi escrito numa época muito difícil para o povo. A Judéia, nas mãos dos </a:t>
            </a:r>
            <a:r>
              <a:rPr lang="pt-BR" dirty="0" err="1">
                <a:latin typeface="Arial" pitchFamily="34" charset="0"/>
                <a:cs typeface="Arial" pitchFamily="34" charset="0"/>
              </a:rPr>
              <a:t>Ptolomeus</a:t>
            </a:r>
            <a:r>
              <a:rPr lang="pt-BR" dirty="0">
                <a:latin typeface="Arial" pitchFamily="34" charset="0"/>
                <a:cs typeface="Arial" pitchFamily="34" charset="0"/>
              </a:rPr>
              <a:t>, estava sofrendo transformações rápidas e violentas</a:t>
            </a:r>
            <a:r>
              <a:rPr lang="pt-BR" dirty="0" smtClean="0">
                <a:latin typeface="Arial" pitchFamily="34" charset="0"/>
                <a:cs typeface="Arial" pitchFamily="34" charset="0"/>
              </a:rPr>
              <a:t>.</a:t>
            </a:r>
          </a:p>
          <a:p>
            <a:pPr algn="just"/>
            <a:r>
              <a:rPr lang="pt-BR" dirty="0" smtClean="0">
                <a:latin typeface="Arial" pitchFamily="34" charset="0"/>
                <a:cs typeface="Arial" pitchFamily="34" charset="0"/>
              </a:rPr>
              <a:t> </a:t>
            </a:r>
            <a:r>
              <a:rPr lang="pt-BR" dirty="0">
                <a:latin typeface="Arial" pitchFamily="34" charset="0"/>
                <a:cs typeface="Arial" pitchFamily="34" charset="0"/>
              </a:rPr>
              <a:t>Gente honrada estava empobrecendo (6,2), aventureiros prosperavam rapidamente na maldade (7,5). Gente oprimida clama por justiça, mas não aparece quem os defenda (4,1). Muitos correm atrás do ganho fácil, buscando lucros com ganância e corrupção (10,6</a:t>
            </a:r>
            <a:r>
              <a:rPr lang="pt-BR" dirty="0" smtClean="0">
                <a:latin typeface="Arial" pitchFamily="34" charset="0"/>
                <a:cs typeface="Arial" pitchFamily="34" charset="0"/>
              </a:rPr>
              <a:t>).</a:t>
            </a:r>
            <a:r>
              <a:rPr lang="pt-BR" dirty="0">
                <a:latin typeface="Arial" pitchFamily="34" charset="0"/>
                <a:cs typeface="Arial"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4282" y="214290"/>
            <a:ext cx="8643998" cy="6429420"/>
          </a:xfrm>
        </p:spPr>
        <p:txBody>
          <a:bodyPr/>
          <a:lstStyle/>
          <a:p>
            <a:pPr algn="just"/>
            <a:r>
              <a:rPr lang="pt-BR" dirty="0">
                <a:latin typeface="Arial" pitchFamily="34" charset="0"/>
                <a:cs typeface="Arial" pitchFamily="34" charset="0"/>
              </a:rPr>
              <a:t>No meio de todo este turbilhão, o </a:t>
            </a:r>
            <a:r>
              <a:rPr lang="pt-BR" dirty="0" err="1">
                <a:latin typeface="Arial" pitchFamily="34" charset="0"/>
                <a:cs typeface="Arial" pitchFamily="34" charset="0"/>
              </a:rPr>
              <a:t>Qohelet</a:t>
            </a:r>
            <a:r>
              <a:rPr lang="pt-BR" dirty="0">
                <a:latin typeface="Arial" pitchFamily="34" charset="0"/>
                <a:cs typeface="Arial" pitchFamily="34" charset="0"/>
              </a:rPr>
              <a:t> apresenta uma reflexão crítica irônica, com certo travo de amarguras, sem muita esperança. </a:t>
            </a:r>
            <a:endParaRPr lang="pt-BR" dirty="0" smtClean="0">
              <a:latin typeface="Arial" pitchFamily="34" charset="0"/>
              <a:cs typeface="Arial" pitchFamily="34" charset="0"/>
            </a:endParaRPr>
          </a:p>
          <a:p>
            <a:pPr algn="just"/>
            <a:r>
              <a:rPr lang="pt-BR" dirty="0" smtClean="0">
                <a:latin typeface="Arial" pitchFamily="34" charset="0"/>
                <a:cs typeface="Arial" pitchFamily="34" charset="0"/>
              </a:rPr>
              <a:t>Certos </a:t>
            </a:r>
            <a:r>
              <a:rPr lang="pt-BR" dirty="0">
                <a:latin typeface="Arial" pitchFamily="34" charset="0"/>
                <a:cs typeface="Arial" pitchFamily="34" charset="0"/>
              </a:rPr>
              <a:t>trechos do livro, isolados de seu contexto de origem e época, deixam-nos meio constrangidos por encontrá-los na Bíblia.</a:t>
            </a:r>
          </a:p>
          <a:p>
            <a:pPr algn="just"/>
            <a:r>
              <a:rPr lang="pt-BR" dirty="0">
                <a:latin typeface="Arial" pitchFamily="34" charset="0"/>
                <a:cs typeface="Arial" pitchFamily="34" charset="0"/>
              </a:rPr>
              <a:t>Afinal, ele parece encarar a morte como um fim último e absoluto, em que toda esperança é aniquilada (cf. 9,4-10).</a:t>
            </a:r>
          </a:p>
          <a:p>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42844" y="214290"/>
            <a:ext cx="8786874" cy="6429420"/>
          </a:xfrm>
        </p:spPr>
        <p:txBody>
          <a:bodyPr/>
          <a:lstStyle/>
          <a:p>
            <a:pPr algn="just"/>
            <a:r>
              <a:rPr lang="pt-BR" dirty="0">
                <a:latin typeface="Arial" pitchFamily="34" charset="0"/>
                <a:cs typeface="Arial" pitchFamily="34" charset="0"/>
              </a:rPr>
              <a:t>Mas por trás de toda esta amargura, o livro nos aponta caminhos. Estes caminhos são nossas chaves de leitura para o </a:t>
            </a:r>
            <a:r>
              <a:rPr lang="pt-BR" dirty="0" err="1">
                <a:latin typeface="Arial" pitchFamily="34" charset="0"/>
                <a:cs typeface="Arial" pitchFamily="34" charset="0"/>
              </a:rPr>
              <a:t>Qoehelet</a:t>
            </a:r>
            <a:r>
              <a:rPr lang="pt-BR" b="1" dirty="0">
                <a:latin typeface="Arial" pitchFamily="34" charset="0"/>
                <a:cs typeface="Arial" pitchFamily="34" charset="0"/>
              </a:rPr>
              <a:t>. Ele aparece sempre tentar responde à seguinte pergunta: TEM SENTIDO A VIDA HUMANA</a:t>
            </a:r>
            <a:r>
              <a:rPr lang="pt-BR" b="1" dirty="0" smtClean="0">
                <a:latin typeface="Arial" pitchFamily="34" charset="0"/>
                <a:cs typeface="Arial" pitchFamily="34" charset="0"/>
              </a:rPr>
              <a:t>?</a:t>
            </a:r>
            <a:endParaRPr lang="pt-BR" dirty="0">
              <a:latin typeface="Arial" pitchFamily="34" charset="0"/>
              <a:cs typeface="Arial" pitchFamily="34" charset="0"/>
            </a:endParaRPr>
          </a:p>
          <a:p>
            <a:pPr algn="just"/>
            <a:r>
              <a:rPr lang="pt-BR" dirty="0">
                <a:latin typeface="Arial" pitchFamily="34" charset="0"/>
                <a:cs typeface="Arial" pitchFamily="34" charset="0"/>
              </a:rPr>
              <a:t>O </a:t>
            </a:r>
            <a:r>
              <a:rPr lang="pt-BR" dirty="0" err="1">
                <a:latin typeface="Arial" pitchFamily="34" charset="0"/>
                <a:cs typeface="Arial" pitchFamily="34" charset="0"/>
              </a:rPr>
              <a:t>Qohelet</a:t>
            </a:r>
            <a:r>
              <a:rPr lang="pt-BR" dirty="0">
                <a:latin typeface="Arial" pitchFamily="34" charset="0"/>
                <a:cs typeface="Arial" pitchFamily="34" charset="0"/>
              </a:rPr>
              <a:t> é um observador sagaz. Ele observa com realismo a realidade na qual vive. Nesta realidade ele percebe três valores absolutos que não vale a penar questionar: </a:t>
            </a:r>
            <a:endParaRPr lang="pt-BR" dirty="0" smtClean="0">
              <a:latin typeface="Arial" pitchFamily="34" charset="0"/>
              <a:cs typeface="Arial" pitchFamily="34" charset="0"/>
            </a:endParaRPr>
          </a:p>
          <a:p>
            <a:pPr algn="just"/>
            <a:r>
              <a:rPr lang="pt-BR" b="1" dirty="0"/>
              <a:t>= A VIDA HUMANA COM SUAS LIMITAÇÕES (5,17; 7,29;)</a:t>
            </a:r>
            <a:endParaRPr lang="pt-BR" dirty="0"/>
          </a:p>
          <a:p>
            <a:pPr algn="just"/>
            <a:endParaRPr lang="pt-BR" dirty="0">
              <a:latin typeface="Arial" pitchFamily="34" charset="0"/>
              <a:cs typeface="Arial" pitchFamily="34" charset="0"/>
            </a:endParaRPr>
          </a:p>
          <a:p>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diamond(in)">
                                      <p:cBhvr>
                                        <p:cTn id="19"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4282" y="214290"/>
            <a:ext cx="8643998" cy="6357982"/>
          </a:xfrm>
        </p:spPr>
        <p:txBody>
          <a:bodyPr/>
          <a:lstStyle/>
          <a:p>
            <a:pPr algn="just"/>
            <a:r>
              <a:rPr lang="pt-BR" b="1" dirty="0">
                <a:latin typeface="Arial" pitchFamily="34" charset="0"/>
                <a:cs typeface="Arial" pitchFamily="34" charset="0"/>
              </a:rPr>
              <a:t>= O OPRIMIDO E O POBRE, FRUTO DO SISTEMA INJUSTO (5,7; 9,14);</a:t>
            </a:r>
            <a:endParaRPr lang="pt-BR" dirty="0">
              <a:latin typeface="Arial" pitchFamily="34" charset="0"/>
              <a:cs typeface="Arial" pitchFamily="34" charset="0"/>
            </a:endParaRPr>
          </a:p>
          <a:p>
            <a:pPr algn="just"/>
            <a:r>
              <a:rPr lang="pt-BR" b="1" dirty="0">
                <a:latin typeface="Arial" pitchFamily="34" charset="0"/>
                <a:cs typeface="Arial" pitchFamily="34" charset="0"/>
              </a:rPr>
              <a:t>= A AÇÃO DE DEUS QUE NÃO PODE SER MUDADA (3,14-15; 7,13).</a:t>
            </a:r>
            <a:endParaRPr lang="pt-BR" dirty="0">
              <a:latin typeface="Arial" pitchFamily="34" charset="0"/>
              <a:cs typeface="Arial" pitchFamily="34" charset="0"/>
            </a:endParaRPr>
          </a:p>
          <a:p>
            <a:pPr algn="just"/>
            <a:r>
              <a:rPr lang="pt-BR" dirty="0">
                <a:latin typeface="Arial" pitchFamily="34" charset="0"/>
                <a:cs typeface="Arial" pitchFamily="34" charset="0"/>
              </a:rPr>
              <a:t>Diante destes  três valores absolutos ele relativiza tudo: as gerações (1,4), o poder (2,9), o conhecimento e a ciência (1,13), a riqueza, o lucro (5,9), a política (4,13-16), o tempo (3,1-8), o trabalho (6,7), o culto, a Lei e o Templo (4,17 – 5,6</a:t>
            </a:r>
            <a:r>
              <a:rPr lang="pt-BR" dirty="0" smtClean="0">
                <a:latin typeface="Arial" pitchFamily="34" charset="0"/>
                <a:cs typeface="Arial" pitchFamily="34" charset="0"/>
              </a:rPr>
              <a:t>).</a:t>
            </a:r>
          </a:p>
          <a:p>
            <a:pPr algn="just"/>
            <a:endParaRPr lang="pt-BR" dirty="0">
              <a:latin typeface="Arial" pitchFamily="34" charset="0"/>
              <a:cs typeface="Arial" pitchFamily="34" charset="0"/>
            </a:endParaRPr>
          </a:p>
          <a:p>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4282" y="142852"/>
            <a:ext cx="8643998" cy="6429420"/>
          </a:xfrm>
        </p:spPr>
        <p:txBody>
          <a:bodyPr>
            <a:normAutofit lnSpcReduction="10000"/>
          </a:bodyPr>
          <a:lstStyle/>
          <a:p>
            <a:pPr algn="just"/>
            <a:r>
              <a:rPr lang="pt-BR" b="1" dirty="0">
                <a:latin typeface="Arial" pitchFamily="34" charset="0"/>
                <a:cs typeface="Arial" pitchFamily="34" charset="0"/>
              </a:rPr>
              <a:t>Para ele, FELICIDADE É A </a:t>
            </a:r>
            <a:r>
              <a:rPr lang="pt-BR" b="1" dirty="0" smtClean="0">
                <a:latin typeface="Arial" pitchFamily="34" charset="0"/>
                <a:cs typeface="Arial" pitchFamily="34" charset="0"/>
              </a:rPr>
              <a:t>POSSIBILIDE </a:t>
            </a:r>
            <a:r>
              <a:rPr lang="pt-BR" b="1" dirty="0">
                <a:latin typeface="Arial" pitchFamily="34" charset="0"/>
                <a:cs typeface="Arial" pitchFamily="34" charset="0"/>
              </a:rPr>
              <a:t>DE CADA UM TRABALHAR PARA SEU SUSTENTO E TAMBÉM PODER USUFRUIR DOS FRUTOS DO SEU PRÓPRIO TRABALHO (5,17-19). </a:t>
            </a:r>
            <a:endParaRPr lang="pt-BR" b="1" dirty="0" smtClean="0">
              <a:latin typeface="Arial" pitchFamily="34" charset="0"/>
              <a:cs typeface="Arial" pitchFamily="34" charset="0"/>
            </a:endParaRPr>
          </a:p>
          <a:p>
            <a:pPr algn="just"/>
            <a:r>
              <a:rPr lang="pt-BR" b="1" dirty="0" smtClean="0">
                <a:latin typeface="Arial" pitchFamily="34" charset="0"/>
                <a:cs typeface="Arial" pitchFamily="34" charset="0"/>
              </a:rPr>
              <a:t>AQUI </a:t>
            </a:r>
            <a:r>
              <a:rPr lang="pt-BR" b="1" dirty="0">
                <a:latin typeface="Arial" pitchFamily="34" charset="0"/>
                <a:cs typeface="Arial" pitchFamily="34" charset="0"/>
              </a:rPr>
              <a:t>ELE FAZ ECO COM A PREGAÇÃO DE ISAÍAS (65,21-22). </a:t>
            </a:r>
            <a:endParaRPr lang="pt-BR" b="1" dirty="0" smtClean="0">
              <a:latin typeface="Arial" pitchFamily="34" charset="0"/>
              <a:cs typeface="Arial" pitchFamily="34" charset="0"/>
            </a:endParaRPr>
          </a:p>
          <a:p>
            <a:pPr algn="just"/>
            <a:r>
              <a:rPr lang="pt-BR" dirty="0" smtClean="0">
                <a:latin typeface="Arial" pitchFamily="34" charset="0"/>
                <a:cs typeface="Arial" pitchFamily="34" charset="0"/>
              </a:rPr>
              <a:t>A </a:t>
            </a:r>
            <a:r>
              <a:rPr lang="pt-BR" dirty="0">
                <a:latin typeface="Arial" pitchFamily="34" charset="0"/>
                <a:cs typeface="Arial" pitchFamily="34" charset="0"/>
              </a:rPr>
              <a:t>força e o estímulo para cada um lançar-se nas tarefas do dia-a-dia é a alegria usufruída no trabalho e na possibilidade de viver bem graças ao trabalho realizado. </a:t>
            </a:r>
            <a:endParaRPr lang="pt-BR" dirty="0" smtClean="0">
              <a:latin typeface="Arial" pitchFamily="34" charset="0"/>
              <a:cs typeface="Arial" pitchFamily="34" charset="0"/>
            </a:endParaRPr>
          </a:p>
          <a:p>
            <a:pPr algn="just"/>
            <a:r>
              <a:rPr lang="pt-BR" b="1" dirty="0" smtClean="0">
                <a:latin typeface="Arial" pitchFamily="34" charset="0"/>
                <a:cs typeface="Arial" pitchFamily="34" charset="0"/>
              </a:rPr>
              <a:t>A </a:t>
            </a:r>
            <a:r>
              <a:rPr lang="pt-BR" b="1" dirty="0">
                <a:latin typeface="Arial" pitchFamily="34" charset="0"/>
                <a:cs typeface="Arial" pitchFamily="34" charset="0"/>
              </a:rPr>
              <a:t>proposta básica do QOHELET É O DIREITO DE TODOS À FELICIDADE.</a:t>
            </a:r>
            <a:endParaRPr lang="pt-BR" dirty="0">
              <a:latin typeface="Arial" pitchFamily="34" charset="0"/>
              <a:cs typeface="Arial" pitchFamily="34" charset="0"/>
            </a:endParaRPr>
          </a:p>
          <a:p>
            <a:pPr algn="just"/>
            <a:endParaRPr lang="pt-BR"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4282" y="214290"/>
            <a:ext cx="8715436" cy="6429420"/>
          </a:xfrm>
        </p:spPr>
        <p:txBody>
          <a:bodyPr>
            <a:normAutofit/>
          </a:bodyPr>
          <a:lstStyle/>
          <a:p>
            <a:pPr algn="just"/>
            <a:r>
              <a:rPr lang="pt-BR" dirty="0">
                <a:latin typeface="Arial" pitchFamily="34" charset="0"/>
                <a:cs typeface="Arial" pitchFamily="34" charset="0"/>
              </a:rPr>
              <a:t>entrecortadas várias vezes por uma sorte de estribilho que indica a linha diretriz que o autor tinha em mente: “</a:t>
            </a:r>
            <a:r>
              <a:rPr lang="pt-BR" b="1" dirty="0">
                <a:latin typeface="Arial" pitchFamily="34" charset="0"/>
                <a:cs typeface="Arial" pitchFamily="34" charset="0"/>
              </a:rPr>
              <a:t>VAI DAS VAIDADES, TUDO É VAIDADE</a:t>
            </a:r>
            <a:r>
              <a:rPr lang="pt-BR" b="1" dirty="0" smtClean="0">
                <a:latin typeface="Arial" pitchFamily="34" charset="0"/>
                <a:cs typeface="Arial" pitchFamily="34" charset="0"/>
              </a:rPr>
              <a:t>”.</a:t>
            </a:r>
            <a:r>
              <a:rPr lang="pt-BR" b="1" dirty="0">
                <a:latin typeface="Arial" pitchFamily="34" charset="0"/>
                <a:cs typeface="Arial" pitchFamily="34" charset="0"/>
              </a:rPr>
              <a:t> </a:t>
            </a:r>
            <a:endParaRPr lang="pt-BR" dirty="0">
              <a:latin typeface="Arial" pitchFamily="34" charset="0"/>
              <a:cs typeface="Arial" pitchFamily="34" charset="0"/>
            </a:endParaRPr>
          </a:p>
          <a:p>
            <a:pPr algn="just"/>
            <a:r>
              <a:rPr lang="pt-BR" b="1" dirty="0">
                <a:latin typeface="Arial" pitchFamily="34" charset="0"/>
                <a:cs typeface="Arial" pitchFamily="34" charset="0"/>
              </a:rPr>
              <a:t>O AUTOR...</a:t>
            </a:r>
            <a:endParaRPr lang="pt-BR" dirty="0">
              <a:latin typeface="Arial" pitchFamily="34" charset="0"/>
              <a:cs typeface="Arial" pitchFamily="34" charset="0"/>
            </a:endParaRPr>
          </a:p>
          <a:p>
            <a:pPr algn="just"/>
            <a:r>
              <a:rPr lang="pt-BR" dirty="0">
                <a:latin typeface="Arial" pitchFamily="34" charset="0"/>
                <a:cs typeface="Arial" pitchFamily="34" charset="0"/>
              </a:rPr>
              <a:t>Desconhecemos quem é o autor, mas ele coloca suas reflexões na boca do </a:t>
            </a:r>
            <a:r>
              <a:rPr lang="pt-BR" b="1" dirty="0">
                <a:latin typeface="Arial" pitchFamily="34" charset="0"/>
                <a:cs typeface="Arial" pitchFamily="34" charset="0"/>
              </a:rPr>
              <a:t>“ECLESIÁSTES”.</a:t>
            </a:r>
            <a:r>
              <a:rPr lang="pt-BR" dirty="0">
                <a:latin typeface="Arial" pitchFamily="34" charset="0"/>
                <a:cs typeface="Arial" pitchFamily="34" charset="0"/>
              </a:rPr>
              <a:t> </a:t>
            </a:r>
            <a:endParaRPr lang="pt-BR" dirty="0" smtClean="0">
              <a:latin typeface="Arial" pitchFamily="34" charset="0"/>
              <a:cs typeface="Arial" pitchFamily="34" charset="0"/>
            </a:endParaRPr>
          </a:p>
          <a:p>
            <a:pPr algn="just"/>
            <a:r>
              <a:rPr lang="pt-BR" dirty="0" smtClean="0">
                <a:latin typeface="Arial" pitchFamily="34" charset="0"/>
                <a:cs typeface="Arial" pitchFamily="34" charset="0"/>
              </a:rPr>
              <a:t>Neste </a:t>
            </a:r>
            <a:r>
              <a:rPr lang="pt-BR" dirty="0">
                <a:latin typeface="Arial" pitchFamily="34" charset="0"/>
                <a:cs typeface="Arial" pitchFamily="34" charset="0"/>
              </a:rPr>
              <a:t>personagem </a:t>
            </a:r>
            <a:r>
              <a:rPr lang="pt-BR" b="1" dirty="0">
                <a:latin typeface="Arial" pitchFamily="34" charset="0"/>
                <a:cs typeface="Arial" pitchFamily="34" charset="0"/>
              </a:rPr>
              <a:t>VÊ-SE UMA ALUSÃO AO REI SALOMÃO, QUE A TRADIÇÃO JUDAICA CONSIDERAVA COMO A PERSONIFICAÇÃO DA SABEDORIA.</a:t>
            </a:r>
            <a:endParaRPr lang="pt-BR" dirty="0">
              <a:latin typeface="Arial" pitchFamily="34" charset="0"/>
              <a:cs typeface="Arial" pitchFamily="34" charset="0"/>
            </a:endParaRPr>
          </a:p>
          <a:p>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8" presetClass="entr" presetSubtype="16"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diamond(in)">
                                      <p:cBhvr>
                                        <p:cTn id="23"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4282" y="214290"/>
            <a:ext cx="8715436" cy="6357982"/>
          </a:xfrm>
        </p:spPr>
        <p:txBody>
          <a:bodyPr>
            <a:normAutofit lnSpcReduction="10000"/>
          </a:bodyPr>
          <a:lstStyle/>
          <a:p>
            <a:pPr algn="just"/>
            <a:r>
              <a:rPr lang="pt-BR" dirty="0">
                <a:latin typeface="Arial" pitchFamily="34" charset="0"/>
                <a:cs typeface="Arial" pitchFamily="34" charset="0"/>
              </a:rPr>
              <a:t>Mas sendo um observador sagaz, o autor apresenta os mecanismos que impedem esta felicidade</a:t>
            </a:r>
            <a:r>
              <a:rPr lang="pt-BR" dirty="0" smtClean="0">
                <a:latin typeface="Arial" pitchFamily="34" charset="0"/>
                <a:cs typeface="Arial" pitchFamily="34" charset="0"/>
              </a:rPr>
              <a:t>.</a:t>
            </a:r>
          </a:p>
          <a:p>
            <a:pPr algn="just"/>
            <a:r>
              <a:rPr lang="pt-BR" dirty="0" smtClean="0">
                <a:latin typeface="Arial" pitchFamily="34" charset="0"/>
                <a:cs typeface="Arial" pitchFamily="34" charset="0"/>
              </a:rPr>
              <a:t> </a:t>
            </a:r>
            <a:r>
              <a:rPr lang="pt-BR" dirty="0">
                <a:latin typeface="Arial" pitchFamily="34" charset="0"/>
                <a:cs typeface="Arial" pitchFamily="34" charset="0"/>
              </a:rPr>
              <a:t>– Há na organização </a:t>
            </a:r>
            <a:r>
              <a:rPr lang="pt-BR" dirty="0" smtClean="0">
                <a:latin typeface="Arial" pitchFamily="34" charset="0"/>
                <a:cs typeface="Arial" pitchFamily="34" charset="0"/>
              </a:rPr>
              <a:t>social, </a:t>
            </a:r>
            <a:r>
              <a:rPr lang="pt-BR" dirty="0">
                <a:latin typeface="Arial" pitchFamily="34" charset="0"/>
                <a:cs typeface="Arial" pitchFamily="34" charset="0"/>
              </a:rPr>
              <a:t>um mecanismo perverso que rouba do trabalhador os frutos de seu trabalho. Estes mecanismos são idênticos aos do dia de hoje. </a:t>
            </a:r>
            <a:endParaRPr lang="pt-BR" dirty="0" smtClean="0">
              <a:latin typeface="Arial" pitchFamily="34" charset="0"/>
              <a:cs typeface="Arial" pitchFamily="34" charset="0"/>
            </a:endParaRPr>
          </a:p>
          <a:p>
            <a:pPr algn="just"/>
            <a:r>
              <a:rPr lang="pt-BR" dirty="0" smtClean="0">
                <a:latin typeface="Arial" pitchFamily="34" charset="0"/>
                <a:cs typeface="Arial" pitchFamily="34" charset="0"/>
              </a:rPr>
              <a:t>É </a:t>
            </a:r>
            <a:r>
              <a:rPr lang="pt-BR" dirty="0">
                <a:latin typeface="Arial" pitchFamily="34" charset="0"/>
                <a:cs typeface="Arial" pitchFamily="34" charset="0"/>
              </a:rPr>
              <a:t>a exploração do poder econômico (5,7); as estruturas injustas (3,16); a competição cega e a concorrência desleal (4,4); os que enriquecem graças ao trabalho alheio (5,9-11); o abuso do político (8,3-5); a dominação em nome da religião (2,26).</a:t>
            </a:r>
          </a:p>
          <a:p>
            <a:pPr algn="just"/>
            <a:endParaRPr lang="pt-BR"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4282" y="285728"/>
            <a:ext cx="8643998" cy="6357982"/>
          </a:xfrm>
        </p:spPr>
        <p:txBody>
          <a:bodyPr>
            <a:normAutofit fontScale="85000" lnSpcReduction="20000"/>
          </a:bodyPr>
          <a:lstStyle/>
          <a:p>
            <a:pPr algn="just"/>
            <a:r>
              <a:rPr lang="pt-BR" sz="3500" b="1" dirty="0">
                <a:latin typeface="Arial" pitchFamily="34" charset="0"/>
                <a:cs typeface="Arial" pitchFamily="34" charset="0"/>
              </a:rPr>
              <a:t>ELE ENSINA QUE A PRÁTICA RELIGIOSA, MESMO COM AS MELHORES INTENÇÕES, PODE LEVAR O POVO À RUINA (4,17 ATÉ 5,6</a:t>
            </a:r>
            <a:r>
              <a:rPr lang="pt-BR" sz="3500" b="1" dirty="0" smtClean="0">
                <a:latin typeface="Arial" pitchFamily="34" charset="0"/>
                <a:cs typeface="Arial" pitchFamily="34" charset="0"/>
              </a:rPr>
              <a:t>).</a:t>
            </a:r>
            <a:endParaRPr lang="pt-BR" sz="3500" dirty="0">
              <a:latin typeface="Arial" pitchFamily="34" charset="0"/>
              <a:cs typeface="Arial" pitchFamily="34" charset="0"/>
            </a:endParaRPr>
          </a:p>
          <a:p>
            <a:pPr algn="just"/>
            <a:r>
              <a:rPr lang="pt-BR" sz="3500" b="1" dirty="0">
                <a:latin typeface="Arial" pitchFamily="34" charset="0"/>
                <a:cs typeface="Arial" pitchFamily="34" charset="0"/>
              </a:rPr>
              <a:t>NAS PROPOSTAS PARA SUPERAR ESTES MECANISMOS, ELE APONTA O TRABALHO SOLIDÁRIO DE TODOS DA COMUNIDADE COMO O MELHOR CAMINHO EM SUPERAR ESTRUTURAS INJUSTAS</a:t>
            </a:r>
            <a:r>
              <a:rPr lang="pt-BR" sz="3500" b="1" dirty="0" smtClean="0">
                <a:latin typeface="Arial" pitchFamily="34" charset="0"/>
                <a:cs typeface="Arial" pitchFamily="34" charset="0"/>
              </a:rPr>
              <a:t>.</a:t>
            </a:r>
          </a:p>
          <a:p>
            <a:pPr algn="just"/>
            <a:r>
              <a:rPr lang="pt-BR" sz="3500" b="1" dirty="0" smtClean="0">
                <a:latin typeface="Arial" pitchFamily="34" charset="0"/>
                <a:cs typeface="Arial" pitchFamily="34" charset="0"/>
              </a:rPr>
              <a:t> </a:t>
            </a:r>
            <a:r>
              <a:rPr lang="pt-BR" sz="3500" b="1" dirty="0">
                <a:latin typeface="Arial" pitchFamily="34" charset="0"/>
                <a:cs typeface="Arial" pitchFamily="34" charset="0"/>
              </a:rPr>
              <a:t>ESTE TRABALHO SOLIDÁRIO (4,9-12) DEVE LEVAR À PARTILHA DO PRODUTO ENTRE TODOS (11,1-2). </a:t>
            </a:r>
            <a:endParaRPr lang="pt-BR" sz="3500" b="1" dirty="0" smtClean="0">
              <a:latin typeface="Arial" pitchFamily="34" charset="0"/>
              <a:cs typeface="Arial" pitchFamily="34" charset="0"/>
            </a:endParaRPr>
          </a:p>
          <a:p>
            <a:pPr algn="just"/>
            <a:r>
              <a:rPr lang="pt-BR" sz="3500" b="1" dirty="0" smtClean="0">
                <a:latin typeface="Arial" pitchFamily="34" charset="0"/>
                <a:cs typeface="Arial" pitchFamily="34" charset="0"/>
              </a:rPr>
              <a:t>O </a:t>
            </a:r>
            <a:r>
              <a:rPr lang="pt-BR" sz="3500" b="1" dirty="0">
                <a:latin typeface="Arial" pitchFamily="34" charset="0"/>
                <a:cs typeface="Arial" pitchFamily="34" charset="0"/>
              </a:rPr>
              <a:t>MUTIRÃO POPULAR DÁ CORAGEM PARA ENFRENTAR OS PROBLEMAS DA VIDA (4,7-12</a:t>
            </a:r>
            <a:r>
              <a:rPr lang="pt-BR" sz="3500" b="1" dirty="0" smtClean="0">
                <a:latin typeface="Arial" pitchFamily="34" charset="0"/>
                <a:cs typeface="Arial" pitchFamily="34" charset="0"/>
              </a:rPr>
              <a:t>).</a:t>
            </a:r>
            <a:r>
              <a:rPr lang="pt-BR" sz="3500" b="1" dirty="0">
                <a:latin typeface="Arial" pitchFamily="34" charset="0"/>
                <a:cs typeface="Arial" pitchFamily="34" charset="0"/>
              </a:rPr>
              <a:t> </a:t>
            </a:r>
            <a:endParaRPr lang="pt-BR" sz="3500" dirty="0">
              <a:latin typeface="Arial" pitchFamily="34" charset="0"/>
              <a:cs typeface="Arial" pitchFamily="34" charset="0"/>
            </a:endParaRPr>
          </a:p>
          <a:p>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4282" y="214290"/>
            <a:ext cx="8715436" cy="6429420"/>
          </a:xfrm>
        </p:spPr>
        <p:txBody>
          <a:bodyPr>
            <a:normAutofit fontScale="92500" lnSpcReduction="20000"/>
          </a:bodyPr>
          <a:lstStyle/>
          <a:p>
            <a:pPr algn="just"/>
            <a:r>
              <a:rPr lang="pt-BR" b="1" dirty="0">
                <a:latin typeface="Arial" pitchFamily="34" charset="0"/>
                <a:cs typeface="Arial" pitchFamily="34" charset="0"/>
              </a:rPr>
              <a:t>A INTENÇÃO DO QOHELET É QUE SEU LIVRO SEJA LIDO DENTRO DA GRANDE CORRENTE SAPIENCIAL DO POVO DE DEUS, SIMBOLIZADA POR SALOMÃO</a:t>
            </a:r>
            <a:r>
              <a:rPr lang="pt-BR" b="1" dirty="0" smtClean="0">
                <a:latin typeface="Arial" pitchFamily="34" charset="0"/>
                <a:cs typeface="Arial" pitchFamily="34" charset="0"/>
              </a:rPr>
              <a:t>.</a:t>
            </a:r>
            <a:r>
              <a:rPr lang="pt-BR" dirty="0">
                <a:latin typeface="Arial" pitchFamily="34" charset="0"/>
                <a:cs typeface="Arial" pitchFamily="34" charset="0"/>
              </a:rPr>
              <a:t> </a:t>
            </a:r>
          </a:p>
          <a:p>
            <a:pPr algn="just"/>
            <a:r>
              <a:rPr lang="pt-BR" b="1" dirty="0">
                <a:latin typeface="Arial" pitchFamily="34" charset="0"/>
                <a:cs typeface="Arial" pitchFamily="34" charset="0"/>
              </a:rPr>
              <a:t>QUANDO?</a:t>
            </a:r>
            <a:endParaRPr lang="pt-BR" dirty="0">
              <a:latin typeface="Arial" pitchFamily="34" charset="0"/>
              <a:cs typeface="Arial" pitchFamily="34" charset="0"/>
            </a:endParaRPr>
          </a:p>
          <a:p>
            <a:pPr algn="just"/>
            <a:r>
              <a:rPr lang="pt-BR" dirty="0">
                <a:latin typeface="Arial" pitchFamily="34" charset="0"/>
                <a:cs typeface="Arial" pitchFamily="34" charset="0"/>
              </a:rPr>
              <a:t>Teria sido escrito por volta de 250 a.C. O livro seria a primeira manifestação da Comunidade judaica contra a dominação da cultura grega.</a:t>
            </a:r>
          </a:p>
          <a:p>
            <a:pPr algn="just"/>
            <a:r>
              <a:rPr lang="pt-BR" sz="3500" dirty="0">
                <a:latin typeface="Arial" pitchFamily="34" charset="0"/>
                <a:cs typeface="Arial" pitchFamily="34" charset="0"/>
              </a:rPr>
              <a:t> </a:t>
            </a:r>
            <a:r>
              <a:rPr lang="pt-BR" sz="3500" b="1" dirty="0">
                <a:latin typeface="Arial" pitchFamily="34" charset="0"/>
                <a:cs typeface="Arial" pitchFamily="34" charset="0"/>
              </a:rPr>
              <a:t>ESTILO:</a:t>
            </a:r>
            <a:endParaRPr lang="pt-BR" sz="3500" dirty="0">
              <a:latin typeface="Arial" pitchFamily="34" charset="0"/>
              <a:cs typeface="Arial" pitchFamily="34" charset="0"/>
            </a:endParaRPr>
          </a:p>
          <a:p>
            <a:pPr algn="just"/>
            <a:r>
              <a:rPr lang="pt-BR" sz="3500" dirty="0">
                <a:latin typeface="Arial" pitchFamily="34" charset="0"/>
                <a:cs typeface="Arial" pitchFamily="34" charset="0"/>
              </a:rPr>
              <a:t>Ele parece ser um discurso único de </a:t>
            </a:r>
            <a:r>
              <a:rPr lang="pt-BR" sz="3500" b="1" dirty="0">
                <a:latin typeface="Arial" pitchFamily="34" charset="0"/>
                <a:cs typeface="Arial" pitchFamily="34" charset="0"/>
              </a:rPr>
              <a:t>UM SÁBIO REUNINDO DITOS E PROVÉRBIOS PARA FUNDAMENTAR SUA OPINIÃO E AO MESMO TEMPO, TECENDO COMENTÁRIOS PESSOAIS, PARTINDO DE SUA OBSERVAÇÃO DAS COISAS.</a:t>
            </a:r>
            <a:endParaRPr lang="pt-BR" sz="3500" dirty="0">
              <a:latin typeface="Arial" pitchFamily="34" charset="0"/>
              <a:cs typeface="Arial" pitchFamily="34" charset="0"/>
            </a:endParaRPr>
          </a:p>
          <a:p>
            <a:endParaRPr lang="pt-BR" dirty="0"/>
          </a:p>
          <a:p>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box(in)">
                                      <p:cBhvr>
                                        <p:cTn id="24" dur="20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2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2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4282" y="142852"/>
            <a:ext cx="8643998" cy="6572296"/>
          </a:xfrm>
        </p:spPr>
        <p:txBody>
          <a:bodyPr>
            <a:normAutofit fontScale="92500" lnSpcReduction="20000"/>
          </a:bodyPr>
          <a:lstStyle/>
          <a:p>
            <a:pPr algn="just"/>
            <a:r>
              <a:rPr lang="pt-BR" sz="3500" b="1" dirty="0">
                <a:latin typeface="Arial" pitchFamily="34" charset="0"/>
                <a:cs typeface="Arial" pitchFamily="34" charset="0"/>
              </a:rPr>
              <a:t>DESTA MANEIRA ENTREMEANDO PROVÉRBIOS E COMENTÁRIOS, ELE VAI COSTURANDO OS MAIS DIVERSOS ASSUNTOS</a:t>
            </a:r>
            <a:r>
              <a:rPr lang="pt-BR" sz="3500" b="1" dirty="0" smtClean="0">
                <a:latin typeface="Arial" pitchFamily="34" charset="0"/>
                <a:cs typeface="Arial" pitchFamily="34" charset="0"/>
              </a:rPr>
              <a:t>.</a:t>
            </a:r>
            <a:endParaRPr lang="pt-BR" sz="3500" dirty="0">
              <a:latin typeface="Arial" pitchFamily="34" charset="0"/>
              <a:cs typeface="Arial" pitchFamily="34" charset="0"/>
            </a:endParaRPr>
          </a:p>
          <a:p>
            <a:pPr algn="just"/>
            <a:r>
              <a:rPr lang="pt-BR" sz="3500" b="1" dirty="0">
                <a:latin typeface="Arial" pitchFamily="34" charset="0"/>
                <a:cs typeface="Arial" pitchFamily="34" charset="0"/>
              </a:rPr>
              <a:t>PARA ONDE VAMOS DEPOIS DA MORTE?</a:t>
            </a:r>
            <a:endParaRPr lang="pt-BR" sz="3500" dirty="0">
              <a:latin typeface="Arial" pitchFamily="34" charset="0"/>
              <a:cs typeface="Arial" pitchFamily="34" charset="0"/>
            </a:endParaRPr>
          </a:p>
          <a:p>
            <a:pPr algn="just"/>
            <a:r>
              <a:rPr lang="pt-BR" sz="3500" dirty="0">
                <a:latin typeface="Arial" pitchFamily="34" charset="0"/>
                <a:cs typeface="Arial" pitchFamily="34" charset="0"/>
              </a:rPr>
              <a:t>Para o autor, para os seus contemporâneos, todos os homens vão depois da morte par um único e mesmo lugar: </a:t>
            </a:r>
            <a:r>
              <a:rPr lang="pt-BR" sz="3500" b="1" dirty="0">
                <a:latin typeface="Arial" pitchFamily="34" charset="0"/>
                <a:cs typeface="Arial" pitchFamily="34" charset="0"/>
              </a:rPr>
              <a:t>O SCHEOL, OU A REGIÃO DOS MORTOS.</a:t>
            </a:r>
            <a:r>
              <a:rPr lang="pt-BR" sz="3500" dirty="0">
                <a:latin typeface="Arial" pitchFamily="34" charset="0"/>
                <a:cs typeface="Arial" pitchFamily="34" charset="0"/>
              </a:rPr>
              <a:t> </a:t>
            </a:r>
            <a:endParaRPr lang="pt-BR" sz="3500" dirty="0" smtClean="0">
              <a:latin typeface="Arial" pitchFamily="34" charset="0"/>
              <a:cs typeface="Arial" pitchFamily="34" charset="0"/>
            </a:endParaRPr>
          </a:p>
          <a:p>
            <a:pPr algn="just"/>
            <a:r>
              <a:rPr lang="pt-BR" sz="3500" dirty="0" smtClean="0">
                <a:latin typeface="Arial" pitchFamily="34" charset="0"/>
                <a:cs typeface="Arial" pitchFamily="34" charset="0"/>
              </a:rPr>
              <a:t>A </a:t>
            </a:r>
            <a:r>
              <a:rPr lang="pt-BR" sz="3500" dirty="0">
                <a:latin typeface="Arial" pitchFamily="34" charset="0"/>
                <a:cs typeface="Arial" pitchFamily="34" charset="0"/>
              </a:rPr>
              <a:t>existência nesse lugar e descrita como uma existência sem consolações, nas trevas sem felicidade alguma, onde nenhuma relação mais se tem com o que acontece na terra.</a:t>
            </a:r>
          </a:p>
          <a:p>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linds(horizontal)">
                                      <p:cBhvr>
                                        <p:cTn id="13" dur="20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4282" y="214290"/>
            <a:ext cx="8715436" cy="6429420"/>
          </a:xfrm>
        </p:spPr>
        <p:txBody>
          <a:bodyPr/>
          <a:lstStyle/>
          <a:p>
            <a:pPr algn="just"/>
            <a:r>
              <a:rPr lang="pt-BR" dirty="0">
                <a:latin typeface="Arial" pitchFamily="34" charset="0"/>
                <a:cs typeface="Arial" pitchFamily="34" charset="0"/>
              </a:rPr>
              <a:t>Essas idéias sombrias a respeito da vida e da morte formam a base do pessimismo que se depreende desse escrito. </a:t>
            </a:r>
            <a:endParaRPr lang="pt-BR" dirty="0" smtClean="0">
              <a:latin typeface="Arial" pitchFamily="34" charset="0"/>
              <a:cs typeface="Arial" pitchFamily="34" charset="0"/>
            </a:endParaRPr>
          </a:p>
          <a:p>
            <a:pPr algn="just"/>
            <a:r>
              <a:rPr lang="pt-BR" dirty="0" smtClean="0">
                <a:latin typeface="Arial" pitchFamily="34" charset="0"/>
                <a:cs typeface="Arial" pitchFamily="34" charset="0"/>
              </a:rPr>
              <a:t>Compreende-se </a:t>
            </a:r>
            <a:r>
              <a:rPr lang="pt-BR" dirty="0">
                <a:latin typeface="Arial" pitchFamily="34" charset="0"/>
                <a:cs typeface="Arial" pitchFamily="34" charset="0"/>
              </a:rPr>
              <a:t>a conclusão que ele tira deste seu modo de ver: </a:t>
            </a:r>
            <a:r>
              <a:rPr lang="pt-BR" b="1" dirty="0">
                <a:latin typeface="Arial" pitchFamily="34" charset="0"/>
                <a:cs typeface="Arial" pitchFamily="34" charset="0"/>
              </a:rPr>
              <a:t>SE A PERSPECTIVA DO CÉU É TÃO DUVIDOSA, SE A EXPERIÊNCIA DA VIDA APONTA TANTAS PREOCUPAÇÕES E DISILUSÕES, NADA MELHOR SE PODE ACONSELHAR DO QUE FRUIR DOS BENS QUE DEUS NOS DÁ NESTA VIDA E AGRADECER-LHE POR TUDO ISSO.</a:t>
            </a:r>
            <a:endParaRPr lang="pt-BR" dirty="0">
              <a:latin typeface="Arial" pitchFamily="34" charset="0"/>
              <a:cs typeface="Arial" pitchFamily="34" charset="0"/>
            </a:endParaRPr>
          </a:p>
          <a:p>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blinds(horizontal)">
                                      <p:cBhvr>
                                        <p:cTn id="13"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42844" y="214290"/>
            <a:ext cx="8643998" cy="6500858"/>
          </a:xfrm>
        </p:spPr>
        <p:txBody>
          <a:bodyPr>
            <a:normAutofit lnSpcReduction="10000"/>
          </a:bodyPr>
          <a:lstStyle/>
          <a:p>
            <a:pPr algn="just"/>
            <a:r>
              <a:rPr lang="pt-BR" dirty="0">
                <a:latin typeface="Arial" pitchFamily="34" charset="0"/>
                <a:cs typeface="Arial" pitchFamily="34" charset="0"/>
              </a:rPr>
              <a:t>Mas mesmo assim, as alegrias terrenas aparecem como incapazes de estancar a sede de felicidade de que sofre o coração do homem</a:t>
            </a:r>
            <a:r>
              <a:rPr lang="pt-BR" dirty="0" smtClean="0">
                <a:latin typeface="Arial" pitchFamily="34" charset="0"/>
                <a:cs typeface="Arial" pitchFamily="34" charset="0"/>
              </a:rPr>
              <a:t>.</a:t>
            </a:r>
            <a:r>
              <a:rPr lang="pt-BR" dirty="0">
                <a:latin typeface="Arial" pitchFamily="34" charset="0"/>
                <a:cs typeface="Arial" pitchFamily="34" charset="0"/>
              </a:rPr>
              <a:t> </a:t>
            </a:r>
          </a:p>
          <a:p>
            <a:pPr algn="just"/>
            <a:r>
              <a:rPr lang="pt-BR" b="1" dirty="0">
                <a:latin typeface="Arial" pitchFamily="34" charset="0"/>
                <a:cs typeface="Arial" pitchFamily="34" charset="0"/>
              </a:rPr>
              <a:t>= ENTRETANTO, O AUTOR ALIA A ESTE PESSIMISMO UM ESPÍRITO DE PROFUNDA RELIGIOSIDADE. </a:t>
            </a:r>
            <a:endParaRPr lang="pt-BR" b="1" dirty="0" smtClean="0">
              <a:latin typeface="Arial" pitchFamily="34" charset="0"/>
              <a:cs typeface="Arial" pitchFamily="34" charset="0"/>
            </a:endParaRPr>
          </a:p>
          <a:p>
            <a:pPr algn="just"/>
            <a:r>
              <a:rPr lang="pt-BR" b="1" dirty="0" smtClean="0">
                <a:latin typeface="Arial" pitchFamily="34" charset="0"/>
                <a:cs typeface="Arial" pitchFamily="34" charset="0"/>
              </a:rPr>
              <a:t>ELE </a:t>
            </a:r>
            <a:r>
              <a:rPr lang="pt-BR" b="1" dirty="0">
                <a:latin typeface="Arial" pitchFamily="34" charset="0"/>
                <a:cs typeface="Arial" pitchFamily="34" charset="0"/>
              </a:rPr>
              <a:t>INSISTE NA DISPOSIÇÃO SEMPRE SÁBIA, EMBORA IMPENETRÁVEL DA PROVIDÊNCIA DIVINA! Tudo</a:t>
            </a:r>
            <a:r>
              <a:rPr lang="pt-BR" dirty="0">
                <a:latin typeface="Arial" pitchFamily="34" charset="0"/>
                <a:cs typeface="Arial" pitchFamily="34" charset="0"/>
              </a:rPr>
              <a:t> o que há de bom na vida, é dom de Deus. Um dia o homem deverá prestar contas ao seu Criador de todos os atos praticados na terra.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diamond(in)">
                                      <p:cBhvr>
                                        <p:cTn id="13" dur="20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4282" y="142852"/>
            <a:ext cx="8643998" cy="6500858"/>
          </a:xfrm>
        </p:spPr>
        <p:txBody>
          <a:bodyPr>
            <a:normAutofit lnSpcReduction="10000"/>
          </a:bodyPr>
          <a:lstStyle/>
          <a:p>
            <a:pPr algn="just"/>
            <a:r>
              <a:rPr lang="pt-BR" b="1" dirty="0">
                <a:latin typeface="Arial" pitchFamily="34" charset="0"/>
                <a:cs typeface="Arial" pitchFamily="34" charset="0"/>
              </a:rPr>
              <a:t>A GANÂNCIA E OPRESSÃO DO IMPÉRIO GREGO TORNARAM A VIDA DO POVO INSUPORTÁVEL. ISSO LEVOU O AUTOR A AFIRMAR:</a:t>
            </a:r>
            <a:endParaRPr lang="pt-BR" dirty="0">
              <a:latin typeface="Arial" pitchFamily="34" charset="0"/>
              <a:cs typeface="Arial" pitchFamily="34" charset="0"/>
            </a:endParaRPr>
          </a:p>
          <a:p>
            <a:pPr algn="just"/>
            <a:r>
              <a:rPr lang="pt-BR" b="1" dirty="0">
                <a:latin typeface="Arial" pitchFamily="34" charset="0"/>
                <a:cs typeface="Arial" pitchFamily="34" charset="0"/>
              </a:rPr>
              <a:t>“ILUSÃO DAS ILUSÕES! TUDO É ILUSÃO! (ECL 1,2).</a:t>
            </a:r>
            <a:endParaRPr lang="pt-BR" dirty="0">
              <a:latin typeface="Arial" pitchFamily="34" charset="0"/>
              <a:cs typeface="Arial" pitchFamily="34" charset="0"/>
            </a:endParaRPr>
          </a:p>
          <a:p>
            <a:pPr algn="just"/>
            <a:r>
              <a:rPr lang="pt-BR" dirty="0">
                <a:latin typeface="Arial" pitchFamily="34" charset="0"/>
                <a:cs typeface="Arial" pitchFamily="34" charset="0"/>
              </a:rPr>
              <a:t>A palavra </a:t>
            </a:r>
            <a:r>
              <a:rPr lang="pt-BR" b="1" dirty="0">
                <a:latin typeface="Arial" pitchFamily="34" charset="0"/>
                <a:cs typeface="Arial" pitchFamily="34" charset="0"/>
              </a:rPr>
              <a:t>ILUSÃO</a:t>
            </a:r>
            <a:r>
              <a:rPr lang="pt-BR" dirty="0">
                <a:latin typeface="Arial" pitchFamily="34" charset="0"/>
                <a:cs typeface="Arial" pitchFamily="34" charset="0"/>
              </a:rPr>
              <a:t> traduzida em algumas bíblias por </a:t>
            </a:r>
            <a:r>
              <a:rPr lang="pt-BR" b="1" dirty="0">
                <a:latin typeface="Arial" pitchFamily="34" charset="0"/>
                <a:cs typeface="Arial" pitchFamily="34" charset="0"/>
              </a:rPr>
              <a:t>“VAIDADE” OU “ABSURDO” – não diz tudo o que o termo HEBEL </a:t>
            </a:r>
            <a:r>
              <a:rPr lang="pt-BR" dirty="0">
                <a:latin typeface="Arial" pitchFamily="34" charset="0"/>
                <a:cs typeface="Arial" pitchFamily="34" charset="0"/>
              </a:rPr>
              <a:t>significa no hebraico</a:t>
            </a:r>
            <a:r>
              <a:rPr lang="pt-BR" dirty="0" smtClean="0">
                <a:latin typeface="Arial" pitchFamily="34" charset="0"/>
                <a:cs typeface="Arial" pitchFamily="34" charset="0"/>
              </a:rPr>
              <a:t>.</a:t>
            </a:r>
          </a:p>
          <a:p>
            <a:pPr algn="just"/>
            <a:r>
              <a:rPr lang="pt-BR" b="1" dirty="0"/>
              <a:t>HEBEL É UM VENTO VAZIO, (BOBO) QUE NÃO PREENCHE = HUAH – VENTO QUE CRIA – PALAVRA DE DEUS SAI DA BOCA DE DEUS</a:t>
            </a:r>
            <a:r>
              <a:rPr lang="pt-BR" b="1" dirty="0" smtClean="0"/>
              <a:t>.</a:t>
            </a:r>
            <a:endParaRPr lang="pt-BR" dirty="0">
              <a:latin typeface="Arial" pitchFamily="34" charset="0"/>
              <a:cs typeface="Arial" pitchFamily="34" charset="0"/>
            </a:endParaRPr>
          </a:p>
          <a:p>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diamond(in)">
                                      <p:cBhvr>
                                        <p:cTn id="13" dur="20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blinds(horizontal)">
                                      <p:cBhvr>
                                        <p:cTn id="24"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42844" y="214290"/>
            <a:ext cx="8786874" cy="6357982"/>
          </a:xfrm>
        </p:spPr>
        <p:txBody>
          <a:bodyPr>
            <a:noAutofit/>
          </a:bodyPr>
          <a:lstStyle/>
          <a:p>
            <a:pPr algn="just"/>
            <a:r>
              <a:rPr lang="pt-BR" dirty="0">
                <a:latin typeface="Arial" pitchFamily="34" charset="0"/>
                <a:cs typeface="Arial" pitchFamily="34" charset="0"/>
              </a:rPr>
              <a:t> Podemos pensar num bolha de ar no fundo do tanque: quanto tempo ficará aí sob o peso da água? E se sobe o que acontece? Podemos pensar numa bolha de sabão: Quanto dura? Para que serve? </a:t>
            </a:r>
            <a:r>
              <a:rPr lang="pt-BR" b="1" dirty="0">
                <a:latin typeface="Arial" pitchFamily="34" charset="0"/>
                <a:cs typeface="Arial" pitchFamily="34" charset="0"/>
              </a:rPr>
              <a:t>ASSIM A VIDA DO POVO QUANDO EXPLORADO NA SUA FORÇA DE TRABALHO</a:t>
            </a:r>
            <a:r>
              <a:rPr lang="pt-BR" b="1" dirty="0" smtClean="0">
                <a:latin typeface="Arial" pitchFamily="34" charset="0"/>
                <a:cs typeface="Arial" pitchFamily="34" charset="0"/>
              </a:rPr>
              <a:t>.</a:t>
            </a:r>
            <a:endParaRPr lang="pt-BR" dirty="0">
              <a:latin typeface="Arial" pitchFamily="34" charset="0"/>
              <a:cs typeface="Arial" pitchFamily="34" charset="0"/>
            </a:endParaRPr>
          </a:p>
          <a:p>
            <a:pPr algn="just"/>
            <a:r>
              <a:rPr lang="pt-BR" dirty="0">
                <a:latin typeface="Arial" pitchFamily="34" charset="0"/>
                <a:cs typeface="Arial" pitchFamily="34" charset="0"/>
              </a:rPr>
              <a:t>= O povo trabalha muito, e “nem mesmo de noite repousa seu coração” (2,23). Quando alguém gasta suas energias e criatividade trabalhando (v.21a.),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214282" y="214290"/>
            <a:ext cx="8715436" cy="6429420"/>
          </a:xfrm>
        </p:spPr>
        <p:txBody>
          <a:bodyPr>
            <a:normAutofit fontScale="92500" lnSpcReduction="20000"/>
          </a:bodyPr>
          <a:lstStyle/>
          <a:p>
            <a:pPr algn="just"/>
            <a:r>
              <a:rPr lang="pt-BR" sz="3500" dirty="0" smtClean="0">
                <a:latin typeface="Arial" pitchFamily="34" charset="0"/>
                <a:cs typeface="Arial" pitchFamily="34" charset="0"/>
              </a:rPr>
              <a:t>mas não usufrui do fruto do trabalho, pois “vê-se obrigado a deixar tudo em herança para outro que em nada colaborou” (v. 21b), então a vida se torna “ilusão e grande desgraça” (v. 21c). </a:t>
            </a:r>
          </a:p>
          <a:p>
            <a:pPr algn="just"/>
            <a:r>
              <a:rPr lang="pt-BR" sz="3500" dirty="0">
                <a:latin typeface="Arial" pitchFamily="34" charset="0"/>
                <a:cs typeface="Arial" pitchFamily="34" charset="0"/>
              </a:rPr>
              <a:t>Se as pessoas trabalham criativamente, é para os grandes que gastam seus talentos; se trabalham mecanicamente, acabam se transformando em robôs e peças de uma engrenagem que os devora.  </a:t>
            </a:r>
          </a:p>
          <a:p>
            <a:pPr algn="just"/>
            <a:r>
              <a:rPr lang="pt-BR" sz="3500" b="1" dirty="0">
                <a:latin typeface="Arial" pitchFamily="34" charset="0"/>
                <a:cs typeface="Arial" pitchFamily="34" charset="0"/>
              </a:rPr>
              <a:t>COMO SAIR DISSO?</a:t>
            </a:r>
            <a:endParaRPr lang="pt-BR" sz="3500" dirty="0">
              <a:latin typeface="Arial" pitchFamily="34" charset="0"/>
              <a:cs typeface="Arial" pitchFamily="34" charset="0"/>
            </a:endParaRPr>
          </a:p>
          <a:p>
            <a:pPr algn="just"/>
            <a:r>
              <a:rPr lang="pt-BR" sz="3500" b="1" dirty="0">
                <a:latin typeface="Arial" pitchFamily="34" charset="0"/>
                <a:cs typeface="Arial" pitchFamily="34" charset="0"/>
              </a:rPr>
              <a:t>= A RESPOSTA DO ECLESIÁSTES, A GRANDE MENSAGEM QUE ELE DEIXA É ESTA:</a:t>
            </a:r>
            <a:endParaRPr lang="pt-BR" sz="3500" dirty="0">
              <a:latin typeface="Arial" pitchFamily="34" charset="0"/>
              <a:cs typeface="Arial" pitchFamily="34" charset="0"/>
            </a:endParaRPr>
          </a:p>
          <a:p>
            <a:pPr algn="just"/>
            <a:endParaRPr lang="pt-BR" dirty="0" smtClean="0">
              <a:latin typeface="Arial" pitchFamily="34" charset="0"/>
              <a:cs typeface="Arial" pitchFamily="34" charset="0"/>
            </a:endParaRPr>
          </a:p>
          <a:p>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blinds(horizontal)">
                                      <p:cBhvr>
                                        <p:cTn id="19" dur="20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2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TotalTime>
  <Words>1464</Words>
  <Application>Microsoft Office PowerPoint</Application>
  <PresentationFormat>Apresentação na tela (4:3)</PresentationFormat>
  <Paragraphs>73</Paragraphs>
  <Slides>21</Slides>
  <Notes>0</Notes>
  <HiddenSlides>0</HiddenSlides>
  <MMClips>0</MMClips>
  <ScaleCrop>false</ScaleCrop>
  <HeadingPairs>
    <vt:vector size="4" baseType="variant">
      <vt:variant>
        <vt:lpstr>Tema</vt:lpstr>
      </vt:variant>
      <vt:variant>
        <vt:i4>1</vt:i4>
      </vt:variant>
      <vt:variant>
        <vt:lpstr>Títulos de slides</vt:lpstr>
      </vt:variant>
      <vt:variant>
        <vt:i4>21</vt:i4>
      </vt:variant>
    </vt:vector>
  </HeadingPairs>
  <TitlesOfParts>
    <vt:vector size="22" baseType="lpstr">
      <vt:lpstr>Tema do Office</vt:lpstr>
      <vt:lpstr> ECLESIASTES: O SENTIDO DA VIDA HUMANA...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ECLESIASTES: O SENTIDO DA VIDA HUMANA...</dc:title>
  <dc:creator>user</dc:creator>
  <cp:lastModifiedBy>user</cp:lastModifiedBy>
  <cp:revision>9</cp:revision>
  <dcterms:created xsi:type="dcterms:W3CDTF">2016-08-02T16:34:21Z</dcterms:created>
  <dcterms:modified xsi:type="dcterms:W3CDTF">2016-08-08T14:23:34Z</dcterms:modified>
</cp:coreProperties>
</file>