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702FD-25E0-489E-9B50-8EA95EE4ED8E}" type="datetimeFigureOut">
              <a:rPr lang="pt-BR" smtClean="0"/>
              <a:pPr/>
              <a:t>08/08/2016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FD9C96-475C-45CF-B91F-F5D25732C20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0" y="1"/>
            <a:ext cx="8929718" cy="642917"/>
          </a:xfrm>
        </p:spPr>
        <p:txBody>
          <a:bodyPr>
            <a:normAutofit fontScale="90000"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sz="4000" b="1" dirty="0" smtClean="0">
                <a:latin typeface="Arial" pitchFamily="34" charset="0"/>
                <a:cs typeface="Arial" pitchFamily="34" charset="0"/>
              </a:rPr>
              <a:t>ECLESIÁSTICO</a:t>
            </a:r>
            <a:r>
              <a:rPr lang="pt-BR" sz="4000" b="1" dirty="0">
                <a:latin typeface="Arial" pitchFamily="34" charset="0"/>
                <a:cs typeface="Arial" pitchFamily="34" charset="0"/>
              </a:rPr>
              <a:t>...</a:t>
            </a:r>
            <a:r>
              <a:rPr lang="pt-BR" sz="4000" dirty="0">
                <a:latin typeface="Arial" pitchFamily="34" charset="0"/>
                <a:cs typeface="Arial" pitchFamily="34" charset="0"/>
              </a:rPr>
              <a:t/>
            </a:r>
            <a:br>
              <a:rPr lang="pt-BR" sz="4000" dirty="0">
                <a:latin typeface="Arial" pitchFamily="34" charset="0"/>
                <a:cs typeface="Arial" pitchFamily="34" charset="0"/>
              </a:rPr>
            </a:br>
            <a:endParaRPr lang="pt-BR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4282" y="857232"/>
            <a:ext cx="8643998" cy="6000768"/>
          </a:xfrm>
        </p:spPr>
        <p:txBody>
          <a:bodyPr>
            <a:normAutofit lnSpcReduction="10000"/>
          </a:bodyPr>
          <a:lstStyle/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Este livro leva, no texto grego, o título de </a:t>
            </a:r>
            <a:r>
              <a:rPr lang="pt-BR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SABEDORIA DE JESUS, FILHO DE SIRAC. NA IGREJA LATINA, FOI-LHE DADO O TÍTULO DE ECLESIÁSTICO, OU LIVRO DA IGREJA, </a:t>
            </a:r>
            <a:r>
              <a:rPr lang="pt-BR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porque era utilizado com grande freqüência, na Igreja para instrução dos fiéis</a:t>
            </a: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Arial" pitchFamily="34" charset="0"/>
              <a:buChar char="•"/>
            </a:pPr>
            <a:r>
              <a:rPr lang="pt-BR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solidFill>
                  <a:schemeClr val="tx1"/>
                </a:solidFill>
              </a:rPr>
              <a:t>ECLESIÁSTICO = </a:t>
            </a:r>
            <a:r>
              <a:rPr lang="pt-BR" b="1" dirty="0" smtClean="0">
                <a:solidFill>
                  <a:schemeClr val="tx1"/>
                </a:solidFill>
              </a:rPr>
              <a:t>ECLESIASTES:</a:t>
            </a:r>
          </a:p>
          <a:p>
            <a:pPr algn="just">
              <a:buFont typeface="Arial" pitchFamily="34" charset="0"/>
              <a:buChar char="•"/>
            </a:pPr>
            <a:r>
              <a:rPr lang="pt-BR" b="1" dirty="0">
                <a:solidFill>
                  <a:schemeClr val="tx1"/>
                </a:solidFill>
              </a:rPr>
              <a:t> </a:t>
            </a:r>
            <a:r>
              <a:rPr lang="pt-BR" dirty="0" smtClean="0">
                <a:solidFill>
                  <a:schemeClr val="tx1"/>
                </a:solidFill>
              </a:rPr>
              <a:t>Hoje </a:t>
            </a:r>
            <a:r>
              <a:rPr lang="pt-BR" dirty="0">
                <a:solidFill>
                  <a:schemeClr val="tx1"/>
                </a:solidFill>
              </a:rPr>
              <a:t>para não haver confusão entre o Eclesiástico e o Eclesiastes algumas bíblias estão adotando o título </a:t>
            </a:r>
            <a:r>
              <a:rPr lang="pt-BR" b="1" dirty="0">
                <a:solidFill>
                  <a:schemeClr val="tx1"/>
                </a:solidFill>
              </a:rPr>
              <a:t>“SIRACIDA” em lugar de ECLESIÁSTICO.</a:t>
            </a:r>
            <a:r>
              <a:rPr lang="pt-BR" dirty="0">
                <a:solidFill>
                  <a:schemeClr val="tx1"/>
                </a:solidFill>
              </a:rPr>
              <a:t> </a:t>
            </a:r>
            <a:endParaRPr lang="pt-BR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pt-BR" dirty="0" smtClean="0"/>
              <a:t> </a:t>
            </a:r>
            <a:r>
              <a:rPr lang="pt-BR" dirty="0" smtClean="0">
                <a:solidFill>
                  <a:schemeClr val="tx1"/>
                </a:solidFill>
              </a:rPr>
              <a:t>Este </a:t>
            </a:r>
            <a:r>
              <a:rPr lang="pt-BR" dirty="0">
                <a:solidFill>
                  <a:schemeClr val="tx1"/>
                </a:solidFill>
              </a:rPr>
              <a:t>título é tirado do nome do autor reconhecido do livro: </a:t>
            </a:r>
            <a:r>
              <a:rPr lang="pt-BR" b="1" dirty="0">
                <a:solidFill>
                  <a:schemeClr val="tx1"/>
                </a:solidFill>
              </a:rPr>
              <a:t>JESUS BEM SIRAC.</a:t>
            </a:r>
            <a:endParaRPr lang="pt-BR" dirty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pt-BR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Arial" pitchFamily="34" charset="0"/>
              <a:buChar char="•"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572560" cy="64294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= ESCRITOS SAPIENCIAIS: O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livro faz parte do bloco dos escritos sapienciais já conhecidos em Israel.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ESPECIFICIDADE DO SIRÁCIDA É RELER A HISTÓRIA DO SEU POVO SOBRE O PRISMA SAPIENCIAL (ECLO 44,1-49,19). ELE IDENTIFICA A SABEDORIA COM A LEI DADA A ISRAEL NO MONTE SINAI (ECLO 24,23</a:t>
            </a:r>
            <a:r>
              <a:rPr lang="pt-BR" sz="3500" b="1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Divisão do livro...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O livro de Bem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é um dos maiores de toda a bíblia. No entanto, seus 51 capítulos podem ser divididos de uma maneira muito simples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pt-BR" dirty="0"/>
          </a:p>
          <a:p>
            <a:pPr algn="just"/>
            <a:endParaRPr lang="pt-BR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000792"/>
          </a:xfrm>
        </p:spPr>
        <p:txBody>
          <a:bodyPr/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PRÓLOGO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 Não faz parte original. Foi acrescentado pelo neto do autor para justificar seu trabalho de traduzir a obra do avô. Foi feito no Egito.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 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PRIMEIRA DIVISÃO – DE 1,1 ATÉ 42,14</a:t>
            </a:r>
            <a:r>
              <a:rPr lang="pt-BR" dirty="0">
                <a:latin typeface="Arial" pitchFamily="34" charset="0"/>
                <a:cs typeface="Arial" pitchFamily="34" charset="0"/>
              </a:rPr>
              <a:t>: são provérbios e ditos sapienciais sobre os mais variados assuntos do cotidiano, destinados a qualquer pessoa. É uma classificação mais organizada dos provérbios. Contém também preces, hinos e instruções.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572560" cy="6286544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SEGUNDA DIVISÃO – 42,15 até 50, 29</a:t>
            </a:r>
            <a:r>
              <a:rPr lang="pt-BR" dirty="0">
                <a:latin typeface="Arial" pitchFamily="34" charset="0"/>
                <a:cs typeface="Arial" pitchFamily="34" charset="0"/>
              </a:rPr>
              <a:t>: é um longo tratado teológico mostrando como a glória de Deus manifesta-se na Natureza criada e na História do povo de Deus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APÊNDICES:</a:t>
            </a:r>
            <a:r>
              <a:rPr lang="pt-BR" dirty="0">
                <a:latin typeface="Arial" pitchFamily="34" charset="0"/>
                <a:cs typeface="Arial" pitchFamily="34" charset="0"/>
              </a:rPr>
              <a:t> após ter concluído e assinado sua,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resolveu acrescentar um Hino em ação de graças e uma oração para pedir Sabedoria (51,1-30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r>
              <a:rPr lang="pt-BR" b="1" dirty="0"/>
              <a:t>MENSAGENS E CHAVES DE LEITURA</a:t>
            </a:r>
            <a:endParaRPr lang="pt-BR" dirty="0"/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livro de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aparenta ser um grande manual de regras práticas apontando a conduta e o comportamento de um judeu piedoso.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Por isso mesmo, ele defende posições conservadoras que já não vigoram muito hoje. Principalmente a visão de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sobre o papel da mulher na sociedade (25,12-26,18) em sua opinião sobre a educação das crianças (30,1-13) ou suas posições sobre a escravidão (33,25-33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 No entanto, sua mensagem estava dirigida ao povo de sua época em crise de fé. A imposição da cultura grega esta enfraquecendo a fé de muitos dentro do povo. 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0"/>
            <a:ext cx="8715436" cy="68580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Diante da força militar, da organização civil e política, do rendoso comércio, das especulações filosóficas e outras modernidades, muitos judeus sentiam-se atraídos pela maneira de viver dos gregos.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Mesmo dentro das tradicionais famílias sacerdotais, havia gente disposta a abandonar a fé dos pais e abraçar a religião grega (1Mc 1,52).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dirty="0">
                <a:latin typeface="Arial" pitchFamily="34" charset="0"/>
                <a:cs typeface="Arial" pitchFamily="34" charset="0"/>
              </a:rPr>
              <a:t>política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helenizante</a:t>
            </a:r>
            <a:r>
              <a:rPr lang="pt-BR" dirty="0">
                <a:latin typeface="Arial" pitchFamily="34" charset="0"/>
                <a:cs typeface="Arial" pitchFamily="34" charset="0"/>
              </a:rPr>
              <a:t> de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Antíoco</a:t>
            </a:r>
            <a:r>
              <a:rPr lang="pt-BR" dirty="0">
                <a:latin typeface="Arial" pitchFamily="34" charset="0"/>
                <a:cs typeface="Arial" pitchFamily="34" charset="0"/>
              </a:rPr>
              <a:t> IV só triunfará quando Jasão, irmão do sumo sacerdote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Onias</a:t>
            </a:r>
            <a:r>
              <a:rPr lang="pt-BR" dirty="0">
                <a:latin typeface="Arial" pitchFamily="34" charset="0"/>
                <a:cs typeface="Arial" pitchFamily="34" charset="0"/>
              </a:rPr>
              <a:t> III,  compra o cargo de sumo sacerdote e adotar a religião grega no Templo. De Jerusalém (174 a.C.) (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cf</a:t>
            </a:r>
            <a:r>
              <a:rPr lang="pt-BR" dirty="0">
                <a:latin typeface="Arial" pitchFamily="34" charset="0"/>
                <a:cs typeface="Arial" pitchFamily="34" charset="0"/>
              </a:rPr>
              <a:t> 1Mc 1,11-15).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572560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Gente como Jasão considerava a fé tradicional em Javé como inadequada para romper 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isolacionismo</a:t>
            </a:r>
            <a:r>
              <a:rPr lang="pt-BR" dirty="0">
                <a:latin typeface="Arial" pitchFamily="34" charset="0"/>
                <a:cs typeface="Arial" pitchFamily="34" charset="0"/>
              </a:rPr>
              <a:t> imposto pela reforma de Esdras.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Também </a:t>
            </a:r>
            <a:r>
              <a:rPr lang="pt-BR" dirty="0">
                <a:latin typeface="Arial" pitchFamily="34" charset="0"/>
                <a:cs typeface="Arial" pitchFamily="34" charset="0"/>
              </a:rPr>
              <a:t>não servia mais para enfrentar os desafios culturais, sociais e políticos suscitados pela ética e pela filosofia grega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A força e a pujança da civilização grega induziam muitos judeus a um sentimento de inferioridade.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dirty="0">
                <a:latin typeface="Arial" pitchFamily="34" charset="0"/>
                <a:cs typeface="Arial" pitchFamily="34" charset="0"/>
              </a:rPr>
              <a:t>como hoje, quando muitos brasileiros sentem a mesma coisa em relação aos povos do Primeiro Mundo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/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5715040"/>
          </a:xfrm>
        </p:spPr>
        <p:txBody>
          <a:bodyPr/>
          <a:lstStyle/>
          <a:p>
            <a:pPr algn="just"/>
            <a:r>
              <a:rPr lang="pt-BR" dirty="0"/>
              <a:t> 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dirty="0">
                <a:latin typeface="Arial" pitchFamily="34" charset="0"/>
                <a:cs typeface="Arial" pitchFamily="34" charset="0"/>
              </a:rPr>
              <a:t>contra este tipo de gente que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escreveu seu livro. Seu objetivo maior não é criar polêmicas filosóficas nem especulações teológicas. Ele apenas busca mostrar que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1. É preciso manter a identidade do povo diante da cultura grega. Para isso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dirty="0">
                <a:latin typeface="Arial" pitchFamily="34" charset="0"/>
                <a:cs typeface="Arial" pitchFamily="34" charset="0"/>
              </a:rPr>
              <a:t>importante manter a tradição dos pais e dos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antepassados </a:t>
            </a:r>
            <a:r>
              <a:rPr lang="pt-BR" dirty="0">
                <a:latin typeface="Arial" pitchFamily="34" charset="0"/>
                <a:cs typeface="Arial" pitchFamily="34" charset="0"/>
              </a:rPr>
              <a:t>.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IDENTIDADE E FÉ CAMINHAM JUNTAS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357982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sabedoria está na tradição dos antepassados e não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NAS ESCOLAS FILOSÓFICAS DA MODA EM ATENAS. A VERDADEIRA SABEDORIA É MANTER A FÉ EM JAVÉ, O DEUS DO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POVO.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2. Esta fé manifesta-se na vida dos ilustres antepassados. Ele elenca então uma seqüência de heróis da fé numa visão diferente do humanismo heróico dos gregos. Heróis é quem preserva a fé e a identidade.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42852"/>
            <a:ext cx="8715436" cy="6500858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3.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não é contra os estrangeiros (cf. 34,11). Firme na sua fé ele não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teme </a:t>
            </a:r>
            <a:r>
              <a:rPr lang="pt-BR" dirty="0">
                <a:latin typeface="Arial" pitchFamily="34" charset="0"/>
                <a:cs typeface="Arial" pitchFamily="34" charset="0"/>
              </a:rPr>
              <a:t>outras culturas.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Mas </a:t>
            </a:r>
            <a:r>
              <a:rPr lang="pt-BR" dirty="0">
                <a:latin typeface="Arial" pitchFamily="34" charset="0"/>
                <a:cs typeface="Arial" pitchFamily="34" charset="0"/>
              </a:rPr>
              <a:t>diante da invasão cultural grega ele busca defender e apoiar o povo, para que possa viver sua fé caseira sem angústias ou sentimento de inferioridade.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Da </a:t>
            </a:r>
            <a:r>
              <a:rPr lang="pt-BR" dirty="0">
                <a:latin typeface="Arial" pitchFamily="34" charset="0"/>
                <a:cs typeface="Arial" pitchFamily="34" charset="0"/>
              </a:rPr>
              <a:t>reflexão deste membro da alta classe de Jerusalém, o povo pode descobrir seu próprio rosto. Isto porque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apenas sistematizou a contribuição da Sabedoria Popular expressada nos PROVÉRBIOS COLETADOS ENTRE O POVO.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4. Ele aponta com clareza o ponto central da cultura grega: o empobrecimento do povo por um comércio sedento de lucro.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é agudo na sua análise social (4,1-10; 5,1-8; 13,1-24). Para ele o maior escândalo era a injustiça social, uma grande divisão entre ricos e pobres, graças a uma política que visava unicamente ao lucro: “Muitos pecam por amor ao lucro” (21,1).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Para </a:t>
            </a:r>
            <a:r>
              <a:rPr lang="pt-BR" dirty="0">
                <a:latin typeface="Arial" pitchFamily="34" charset="0"/>
                <a:cs typeface="Arial" pitchFamily="34" charset="0"/>
              </a:rPr>
              <a:t>ele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</a:t>
            </a:r>
            <a:r>
              <a:rPr lang="pt-BR" dirty="0"/>
              <a:t> tensão entre ricos e pobres surge da cobiça dos mais abastados que se lançam sobre os pobres como leões enfurecidos (13,19).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Pelo mesmo motivo da confusão o livro de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ECLESIASTES está sendo chamado de QOHELET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Eclesiástico está incluído na lista dos livros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deuterocanônicos</a:t>
            </a:r>
            <a:r>
              <a:rPr lang="pt-BR" dirty="0">
                <a:latin typeface="Arial" pitchFamily="34" charset="0"/>
                <a:cs typeface="Arial" pitchFamily="34" charset="0"/>
              </a:rPr>
              <a:t>. Quer dizer que ele faz parte daquela lista de livros acrescentados à Bíblia pelas comunidades judaicas que viviam fora da Palestina, na Diáspora em Alexandria. Por isso ele não é encontrado nas bíblias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protestantes.</a:t>
            </a:r>
          </a:p>
          <a:p>
            <a:pPr algn="just"/>
            <a:r>
              <a:rPr lang="pt-BR" dirty="0" smtClean="0"/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Mas para nós católicos, ele é igualmente inspirado como todos os outros livros da Bíblia.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3500" dirty="0">
                <a:latin typeface="Arial" pitchFamily="34" charset="0"/>
                <a:cs typeface="Arial" pitchFamily="34" charset="0"/>
              </a:rPr>
              <a:t>Constatamos assim que sua obra é ambígua. </a:t>
            </a:r>
            <a:endParaRPr lang="pt-BR" sz="35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povo, no entanto, ao se reconhecer na obra de Ben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, utilizou a observância da Lei para encontrar forças e vencer os gregos na revolta comandada pelos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Macabeus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, uns vinte anos após Ben </a:t>
            </a:r>
            <a:r>
              <a:rPr lang="pt-BR" sz="3500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 escrever o livro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35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3500" dirty="0">
                <a:latin typeface="Arial" pitchFamily="34" charset="0"/>
                <a:cs typeface="Arial" pitchFamily="34" charset="0"/>
              </a:rPr>
              <a:t>Na obra conservadora de um escriba, o povo encontrou a semente subversiva que provocou a mudança</a:t>
            </a:r>
            <a:r>
              <a:rPr lang="pt-BR" sz="35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Amizade é dom de Deus – a busca da verdadeira amizade.</a:t>
            </a:r>
            <a:endParaRPr lang="pt-BR" sz="35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sz="3500" b="1" dirty="0">
                <a:latin typeface="Arial" pitchFamily="34" charset="0"/>
                <a:cs typeface="Arial" pitchFamily="34" charset="0"/>
              </a:rPr>
              <a:t>“Quem encontrou um amigo terá encontrado um verdadeiro tesouro...” (</a:t>
            </a:r>
            <a:r>
              <a:rPr lang="pt-BR" sz="3500" b="1" dirty="0" err="1">
                <a:latin typeface="Arial" pitchFamily="34" charset="0"/>
                <a:cs typeface="Arial" pitchFamily="34" charset="0"/>
              </a:rPr>
              <a:t>Eclo</a:t>
            </a:r>
            <a:r>
              <a:rPr lang="pt-BR" sz="3500" b="1" dirty="0">
                <a:latin typeface="Arial" pitchFamily="34" charset="0"/>
                <a:cs typeface="Arial" pitchFamily="34" charset="0"/>
              </a:rPr>
              <a:t> 6,14)  </a:t>
            </a:r>
            <a:r>
              <a:rPr lang="pt-BR" dirty="0"/>
              <a:t> 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Autofit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texto original em hebraico se perdeu. O que conhecemos é o texto traduzido por seu neto, por volta de 132 a.C., quando os judeus gregos não conheciam mais o hebraico ou aramaico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VIDA COTIDIANA = LEI...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 concepção da vida tal como aparece nestas páginas, baseia-se inteiramente nos mandamentos de Deus contidos na Lei Mosaica e aplicados a todas as manifestações da vida cotidiana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dirty="0">
                <a:latin typeface="Arial" pitchFamily="34" charset="0"/>
                <a:cs typeface="Arial" pitchFamily="34" charset="0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858000"/>
          </a:xfrm>
        </p:spPr>
        <p:txBody>
          <a:bodyPr>
            <a:noAutofit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INTENÇÃO DO AUTOR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Este livro deve ter sido escrito aí pelo ano 200 a.C – decorria então um período agitadíssimo devido às disputas da Palestina por parte dos reis da Síria e os do Egito.</a:t>
            </a: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Tudo indica que ele era UM ESCRIBA BEM CONCEITUADO EM JERUSALÉM, DEDICADO AO ESTUDO DA LEI DESDE A JUVENTUDE E EMPENHADO EM COMUNICÁ-LA AOS OUTROS. (ECLO 24,34; 33,18)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Por esta época, numerosos israelitas aderiam à cultura grega. </a:t>
            </a:r>
          </a:p>
          <a:p>
            <a:pPr algn="just"/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5143536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Siracida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DEFENDE O MODO DE VIVER CONFORME À LEI NAS MÚLTIPLAS FORMAS DA VIDA SOCIAL, RELIGIOSA E PARTICULAR.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= Torna-se ele então um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APELO VIVO À FIDELIDADE PARA COM AS TRADIÇÕES JUDAICAS E UM CÂNTICO DE LOUVOR À HISTÓRIA DE ISRAEL, de acordo com os planos divinos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rmAutofit/>
          </a:bodyPr>
          <a:lstStyle/>
          <a:p>
            <a:pPr algn="just"/>
            <a:r>
              <a:rPr lang="pt-BR" dirty="0"/>
              <a:t>Manifesta a convicção de que pelo mundo além, não se possa encontrar uma sabedoria semelhante à </a:t>
            </a:r>
            <a:r>
              <a:rPr lang="pt-BR" b="1" dirty="0"/>
              <a:t>DO POVO ELEITO, PORQUE É ENTRE O POVO QUE POR ORDEM DE DEUS, A SABEDORIA SE VEIO ESTABELECER. (24,23)</a:t>
            </a:r>
            <a:endParaRPr lang="pt-BR" dirty="0"/>
          </a:p>
          <a:p>
            <a:pPr algn="just"/>
            <a:r>
              <a:rPr lang="pt-BR" dirty="0"/>
              <a:t>- Uma parte da classe dirigente favorecia a adoção do helenismo. </a:t>
            </a:r>
          </a:p>
          <a:p>
            <a:pPr algn="just"/>
            <a:r>
              <a:rPr lang="pt-BR" b="1" dirty="0"/>
              <a:t>ELE É ESCRIBA QUE UNE O AMOR DA SABEDORIA AO AMOR DA LEI (24): PARA ELE, A REVELAÇÃO BÍBLICA É SABEDORIA AUTÊNTICA QUE NÃO DEVE SE ENVERGONHAR DIANTE DA SABEDORIA GREGA.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Mas que sabemos dele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Por informações contidas no próprio livro podemos deduzir </a:t>
            </a:r>
            <a:r>
              <a:rPr lang="pt-BR" dirty="0">
                <a:latin typeface="Arial" pitchFamily="34" charset="0"/>
                <a:cs typeface="Arial" pitchFamily="34" charset="0"/>
              </a:rPr>
              <a:t>que 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era um escriba, formado pela “Escola dos Escribas” (51,23), onde estudou a Lei e as tradições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dos </a:t>
            </a:r>
            <a:r>
              <a:rPr lang="pt-BR" dirty="0">
                <a:latin typeface="Arial" pitchFamily="34" charset="0"/>
                <a:cs typeface="Arial" pitchFamily="34" charset="0"/>
              </a:rPr>
              <a:t>antepassados (39,1-3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>
                <a:latin typeface="Arial" pitchFamily="34" charset="0"/>
                <a:cs typeface="Arial" pitchFamily="34" charset="0"/>
              </a:rPr>
              <a:t>Conhecia bem o conteúdo dos livros sagrados. Além disso, enriqueceu sua experiência e conhecimentos com viagens para países estrangeiros (34,9-12).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Ao voltar, tomou assento no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Sinédrio</a:t>
            </a:r>
            <a:r>
              <a:rPr lang="pt-BR" dirty="0">
                <a:latin typeface="Arial" pitchFamily="34" charset="0"/>
                <a:cs typeface="Arial" pitchFamily="34" charset="0"/>
              </a:rPr>
              <a:t> (34,9), o que indica ser ele de família nobre.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Sendo homem de bom senso, conhecedor da realidade (55,8-14; 8,14-19; 30,1-3) era muito respeitado e estimado por seus contemporâneos (30,9-11).</a:t>
            </a:r>
          </a:p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Bem </a:t>
            </a:r>
            <a:r>
              <a:rPr lang="pt-BR" dirty="0" err="1">
                <a:latin typeface="Arial" pitchFamily="34" charset="0"/>
                <a:cs typeface="Arial" pitchFamily="34" charset="0"/>
              </a:rPr>
              <a:t>Sirac</a:t>
            </a:r>
            <a:r>
              <a:rPr lang="pt-BR" dirty="0">
                <a:latin typeface="Arial" pitchFamily="34" charset="0"/>
                <a:cs typeface="Arial" pitchFamily="34" charset="0"/>
              </a:rPr>
              <a:t> escreveu seu livro buscando transmitir e ensinar toda a Sabedoria.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SEU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TRABALHO FOI RECOLHER “SÁBIAS INSTRUÇÕES E PROVÉRBIOS PONDERADOS” (50,27).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dirty="0" smtClean="0">
                <a:latin typeface="Arial" pitchFamily="34" charset="0"/>
                <a:cs typeface="Arial" pitchFamily="34" charset="0"/>
              </a:rPr>
              <a:t>Nestes </a:t>
            </a:r>
            <a:r>
              <a:rPr lang="pt-BR" dirty="0">
                <a:latin typeface="Arial" pitchFamily="34" charset="0"/>
                <a:cs typeface="Arial" pitchFamily="34" charset="0"/>
              </a:rPr>
              <a:t>seus ensinamentos transparece a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ESPIRITUALIDADE DE UM HOMEM FIEL E PIEDOSO (1,8-10; 50).</a:t>
            </a:r>
            <a:r>
              <a:rPr lang="pt-BR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dirty="0">
                <a:latin typeface="Arial" pitchFamily="34" charset="0"/>
                <a:cs typeface="Arial" pitchFamily="34" charset="0"/>
              </a:rPr>
              <a:t>Ele estava consciente que a sua ciência e a sua sabedoria, bem como seus conhecimentos estrangeiros, eram um grande dom de Deus que ele deveria partilhar com todos. (1,1-10; 39,6; 50,23; 51,17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pt-BR" b="1" dirty="0">
                <a:latin typeface="Arial" pitchFamily="34" charset="0"/>
                <a:cs typeface="Arial" pitchFamily="34" charset="0"/>
              </a:rPr>
              <a:t>= CHEIO DE FERVOR PELO 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TEMPLO 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E SUAS CERIMÔNIAS, CHEIO DE RESPEITO PELO SACERDÓCIO HERDADO DE Aarão e de </a:t>
            </a:r>
            <a:r>
              <a:rPr lang="pt-BR" b="1" dirty="0" err="1">
                <a:latin typeface="Arial" pitchFamily="34" charset="0"/>
                <a:cs typeface="Arial" pitchFamily="34" charset="0"/>
              </a:rPr>
              <a:t>Sadoc</a:t>
            </a:r>
            <a:r>
              <a:rPr lang="pt-BR" b="1" dirty="0">
                <a:latin typeface="Arial" pitchFamily="34" charset="0"/>
                <a:cs typeface="Arial" pitchFamily="34" charset="0"/>
              </a:rPr>
              <a:t>,</a:t>
            </a:r>
            <a:r>
              <a:rPr lang="pt-BR" dirty="0">
                <a:latin typeface="Arial" pitchFamily="34" charset="0"/>
                <a:cs typeface="Arial" pitchFamily="34" charset="0"/>
              </a:rPr>
              <a:t> mas também está alimentado pelos livros santos, sobretudo os livros sapienciais anteriores. (50,5-21).</a:t>
            </a:r>
          </a:p>
          <a:p>
            <a:pPr algn="just"/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1439</Words>
  <Application>Microsoft Office PowerPoint</Application>
  <PresentationFormat>Apresentação na tela (4:3)</PresentationFormat>
  <Paragraphs>63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1" baseType="lpstr">
      <vt:lpstr>Tema do Office</vt:lpstr>
      <vt:lpstr> ECLESIÁSTICO...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ECLESIÁSTICO...</dc:title>
  <dc:creator>user</dc:creator>
  <cp:lastModifiedBy>user</cp:lastModifiedBy>
  <cp:revision>11</cp:revision>
  <dcterms:created xsi:type="dcterms:W3CDTF">2016-08-02T17:26:30Z</dcterms:created>
  <dcterms:modified xsi:type="dcterms:W3CDTF">2016-08-08T18:20:58Z</dcterms:modified>
</cp:coreProperties>
</file>