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AC523-62D9-4BE7-B2A9-73409939AC1C}" type="datetimeFigureOut">
              <a:rPr lang="pt-BR" smtClean="0"/>
              <a:pPr/>
              <a:t>26/10/2016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67E4F-D082-4112-BEBE-DFDE921A43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presenta__o_do_Microsoft_Office_PowerPoint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"/>
            <a:ext cx="8715436" cy="571479"/>
          </a:xfrm>
        </p:spPr>
        <p:txBody>
          <a:bodyPr>
            <a:normAutofit fontScale="90000"/>
          </a:bodyPr>
          <a:lstStyle/>
          <a:p>
            <a:r>
              <a:rPr lang="pt-BR" sz="3600" b="1" dirty="0">
                <a:latin typeface="Arial" pitchFamily="34" charset="0"/>
                <a:cs typeface="Arial" pitchFamily="34" charset="0"/>
              </a:rPr>
              <a:t>PROVÉRBIOS...</a:t>
            </a: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44" y="571480"/>
            <a:ext cx="8715436" cy="628652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Olhar na bíblia as coleções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Prólogo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1,1-7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Exortação do sábio educador – 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1,8-9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 Provérbios de Salomão – 10 – 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22,16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III “Palavras dos sábios” – 22,17 – 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24,22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 Outras “Palavras dos Sábios” 24,23 -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 Outros “Provérbios de Salomão” 25 – 29 – (25,1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 “Palavras de </a:t>
            </a:r>
            <a:r>
              <a:rPr lang="pt-BR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Agur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30,1-14</a:t>
            </a:r>
          </a:p>
          <a:p>
            <a:pPr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VII Máximas Numéricas 30,15-33</a:t>
            </a: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b="1" dirty="0">
                <a:latin typeface="Arial" pitchFamily="34" charset="0"/>
                <a:cs typeface="Arial" pitchFamily="34" charset="0"/>
              </a:rPr>
              <a:t>-  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2. Paralelismo sinônimo:</a:t>
            </a:r>
            <a:r>
              <a:rPr lang="pt-BR" dirty="0">
                <a:latin typeface="Arial" pitchFamily="34" charset="0"/>
                <a:cs typeface="Arial" pitchFamily="34" charset="0"/>
              </a:rPr>
              <a:t> uma frase repete o mesmo que a outra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“Eles tramam um plano contra teu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povo, conspiram </a:t>
            </a:r>
            <a:r>
              <a:rPr lang="pt-BR" dirty="0">
                <a:latin typeface="Arial" pitchFamily="34" charset="0"/>
                <a:cs typeface="Arial" pitchFamily="34" charset="0"/>
              </a:rPr>
              <a:t>contra os teus protegidos”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Sl</a:t>
            </a:r>
            <a:r>
              <a:rPr lang="pt-BR" dirty="0">
                <a:latin typeface="Arial" pitchFamily="34" charset="0"/>
                <a:cs typeface="Arial" pitchFamily="34" charset="0"/>
              </a:rPr>
              <a:t> 83,4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“O Senhor não rejeita seu povo,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jamais </a:t>
            </a:r>
            <a:r>
              <a:rPr lang="pt-BR" dirty="0">
                <a:latin typeface="Arial" pitchFamily="34" charset="0"/>
                <a:cs typeface="Arial" pitchFamily="34" charset="0"/>
              </a:rPr>
              <a:t>abandona sua herança”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Sl</a:t>
            </a:r>
            <a:r>
              <a:rPr lang="pt-BR" dirty="0">
                <a:latin typeface="Arial" pitchFamily="34" charset="0"/>
                <a:cs typeface="Arial" pitchFamily="34" charset="0"/>
              </a:rPr>
              <a:t> 94,14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3. Paralelismo antitético</a:t>
            </a:r>
            <a:r>
              <a:rPr lang="pt-BR" dirty="0">
                <a:latin typeface="Arial" pitchFamily="34" charset="0"/>
                <a:cs typeface="Arial" pitchFamily="34" charset="0"/>
              </a:rPr>
              <a:t>: uma frase diz o contrário da outra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“O pobre fala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suplicando, o </a:t>
            </a:r>
            <a:r>
              <a:rPr lang="pt-BR" dirty="0">
                <a:latin typeface="Arial" pitchFamily="34" charset="0"/>
                <a:cs typeface="Arial" pitchFamily="34" charset="0"/>
              </a:rPr>
              <a:t>rico responde duramente”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18,23).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500" dirty="0"/>
              <a:t> 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O rico tem carros de todas as 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marcas, o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pobre tem marcas de todos os carros” (pára-choque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Muitas vezes, estas duas formas básicas 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da poesia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hebraica são combinadas entre si. Eis alguns exemplos mais freqüentes desta combinação:</a:t>
            </a: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1. Combinação da comparação com paralelismo: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“O justo brota como a 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palmeira, cresce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como um cedro do Líbano” (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Sl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92,13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2. Combinação do paralelismo sintético com antitético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“Javé tem os olhos sobre 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justos e </a:t>
            </a:r>
            <a:r>
              <a:rPr lang="pt-BR" dirty="0">
                <a:latin typeface="Arial" pitchFamily="34" charset="0"/>
                <a:cs typeface="Arial" pitchFamily="34" charset="0"/>
              </a:rPr>
              <a:t>os ouvidos atentos aos seus clamores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dirty="0">
                <a:latin typeface="Arial" pitchFamily="34" charset="0"/>
                <a:cs typeface="Arial" pitchFamily="34" charset="0"/>
              </a:rPr>
              <a:t>face de Javé está contra 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malfeitores, para </a:t>
            </a:r>
            <a:r>
              <a:rPr lang="pt-BR" dirty="0">
                <a:latin typeface="Arial" pitchFamily="34" charset="0"/>
                <a:cs typeface="Arial" pitchFamily="34" charset="0"/>
              </a:rPr>
              <a:t>da terra apagar a sua memória”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Sl</a:t>
            </a:r>
            <a:r>
              <a:rPr lang="pt-BR" dirty="0">
                <a:latin typeface="Arial" pitchFamily="34" charset="0"/>
                <a:cs typeface="Arial" pitchFamily="34" charset="0"/>
              </a:rPr>
              <a:t> 34,16-17).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CHAVES DE LEITURA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...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Lendo as várias coleções de provérbios poderíamos nos perguntar por que eles estão na Bíblia? Afinal, eles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PARECEM TRATAR DAS COISAS DO DIA-A-DIA E RARAMENTE TRATAM DAS QUESTÕES TEOLÓGICAS, DE DEUS OU QUESTÕES QUE AJUDAM NOSSA VIVÊNCIA DE FÉ.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No entanto, estes provérbios</a:t>
            </a:r>
            <a:r>
              <a:rPr lang="pt-BR" dirty="0">
                <a:latin typeface="Arial" pitchFamily="34" charset="0"/>
                <a:cs typeface="Arial" pitchFamily="34" charset="0"/>
              </a:rPr>
              <a:t> nos falam de valores voltados não diretamente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PARA O RELACIONAMENTO COM DEUS, MAS PARA O RELACIONAMENTO COM O PRÓXIMO. E ESTA PARECE TER SIDO A MANEIRA COM QUE JESUS UTILIZOU OS PROVÉRBIOS PARA DESENVOLVER SEUS ENSINAMENTOS.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Na preocupação de evangelizar os simples e os pobres, JESUS VALEU-SE DA SABEDORIA POPULAR PRESERVADA NOS PROVÉRBIOS.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É JESUS QUEM NOS DÁ CHAVES DE LEITURA PARA OS PROVÉRBIOS: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Apresentação" r:id="rId3" imgW="4570541" imgH="3427323" progId="PowerPoint.Show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a. Jesus utiliza provérbios para transmitir o conteúdo de sua mensagem e assim fazer-se compreender.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Encontramos </a:t>
            </a:r>
            <a:r>
              <a:rPr lang="pt-BR" dirty="0">
                <a:latin typeface="Arial" pitchFamily="34" charset="0"/>
                <a:cs typeface="Arial" pitchFamily="34" charset="0"/>
              </a:rPr>
              <a:t>provérbios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NAS BEM-AVENTURANÇAS. COMPARE PR 2,21 (“PORQUE OS RETOS HABITARÃO A TERRA” COM MT 5,5 (“OS MANSOS POSSUIRÃO A TERRA”).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OU PR 12,20 COM MT 5,9. O MESMO VALE PARA OUTRAS PASSAGENS DO SERMÃO DA MONTANHA (compare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3,27-29 com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5,43-48;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20,27 com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6,22).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b. A partir dos provérbios, Jesus desenvolve suas parábolas.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Basta </a:t>
            </a:r>
            <a:r>
              <a:rPr lang="pt-BR" dirty="0">
                <a:latin typeface="Arial" pitchFamily="34" charset="0"/>
                <a:cs typeface="Arial" pitchFamily="34" charset="0"/>
              </a:rPr>
              <a:t>conferir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10,25 para percebermos a parábola da construção da casa 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Mt</a:t>
            </a:r>
            <a:r>
              <a:rPr lang="pt-BR" dirty="0">
                <a:latin typeface="Arial" pitchFamily="34" charset="0"/>
                <a:cs typeface="Arial" pitchFamily="34" charset="0"/>
              </a:rPr>
              <a:t> 7,24-27.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Sem </a:t>
            </a:r>
            <a:r>
              <a:rPr lang="pt-BR" dirty="0">
                <a:latin typeface="Arial" pitchFamily="34" charset="0"/>
                <a:cs typeface="Arial" pitchFamily="34" charset="0"/>
              </a:rPr>
              <a:t>dúvida o ponto de partida da parábola do juiz e da viúva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dirty="0">
                <a:latin typeface="Arial" pitchFamily="34" charset="0"/>
                <a:cs typeface="Arial" pitchFamily="34" charset="0"/>
              </a:rPr>
              <a:t> 18,1-8) é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25,15 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15,1.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>
                <a:latin typeface="Arial" pitchFamily="34" charset="0"/>
                <a:cs typeface="Arial" pitchFamily="34" charset="0"/>
              </a:rPr>
              <a:t>mesmo poderíamos dizer da parábola do fariseu e do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publicano</a:t>
            </a:r>
            <a:r>
              <a:rPr lang="pt-BR" dirty="0">
                <a:latin typeface="Arial" pitchFamily="34" charset="0"/>
                <a:cs typeface="Arial" pitchFamily="34" charset="0"/>
              </a:rPr>
              <a:t>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dirty="0">
                <a:latin typeface="Arial" pitchFamily="34" charset="0"/>
                <a:cs typeface="Arial" pitchFamily="34" charset="0"/>
              </a:rPr>
              <a:t> 18,9-14) com os provérbios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28,9.13.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c. Jesus também observa o comportamento das pessoas e retira ensinamentos a partir dos provérbios,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como ele faz na festa do fariseu em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Lc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14,1-11. Ele completa com a parábola (14,7-11) a partir de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25,6-7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d. Ao contar uma parábola, Jesus conclui com um provérbio: “Quem tiver ouvidos para ouvir ouça!” (Mc 4,9)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. Com esta frase Jesus deixa que cada ouvinte tire suas conclusões. Não dando uma resposta pronta, faz o pessoal pensar na mensagem da parábola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15436" cy="664371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prática de Jesus nos ensina que devemos buscar nos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PROVÉRBIOS DE HOJE E NA SABEDORIA POPULAR, O QUE ELES REVELAM DE DEUS E DE SEU PROJETO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JESUS NOS ENSINA EVANGELIZAR O POVO COM A SABEDORIA DO PRÓPRIO POVO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/>
              <a:t>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OS PROVÉRBIOS DA BÍBLIA MOSTRAM QUE A PALAVRA DE DEUS ESTÁ PRESENTE NO NOSSO DIA-A-DIA.</a:t>
            </a:r>
            <a:r>
              <a:rPr lang="pt-BR" dirty="0">
                <a:latin typeface="Arial" pitchFamily="34" charset="0"/>
                <a:cs typeface="Arial" pitchFamily="34" charset="0"/>
              </a:rPr>
              <a:t> Devemos,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portanto, resgatar os traços DO ROSTO DE DEUS REVELADOS NO COTIDIANO DO POVO, EM NOSSA ANTIGA CULTURA POPULAR.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 mais ainda, como ensina o Livro dos Provérbios, buscar os traços do rosto de Deus mesmo em culturas e sabedorias estrangeiras dos não-católicos e dos não-cristãos.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pt-BR" dirty="0">
                <a:latin typeface="Arial" pitchFamily="34" charset="0"/>
                <a:cs typeface="Arial" pitchFamily="34" charset="0"/>
              </a:rPr>
              <a:t>que não evangelizar pessoas de outras culturas partindo da sabedoria presente nesta cultura? Ou será que não percebemos o rosto de Deus em ensinamentos como este do povo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Yámana</a:t>
            </a:r>
            <a:r>
              <a:rPr lang="pt-BR" dirty="0">
                <a:latin typeface="Arial" pitchFamily="34" charset="0"/>
                <a:cs typeface="Arial" pitchFamily="34" charset="0"/>
              </a:rPr>
              <a:t> da Terra do Fogo: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6858000"/>
          </a:xfrm>
        </p:spPr>
        <p:txBody>
          <a:bodyPr>
            <a:no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VIII Palavras de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Lamuel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rei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Massaíta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31,1-9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IX Poema alfabético sobre a mulher virtuosa 31,10-31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 Origem dos Provérbios “Palavra de Deus falando da vida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”.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“Vou abrir meu ouvido a um provérbio... (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Sl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49,5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OS DOIS RUMOS PRINCIPAIS DA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SABEDORIA...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Os provérbios costumam aparecer em duas formas básicas que exprimem os dois objetivos principais da sabedoria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  <a:endParaRPr lang="pt-BR" dirty="0"/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429420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pt-BR" sz="9800" dirty="0">
                <a:latin typeface="Arial" pitchFamily="34" charset="0"/>
                <a:cs typeface="Arial" pitchFamily="34" charset="0"/>
              </a:rPr>
              <a:t>“Antes de tudo nós, homens e mulheres, devemos ser bons e úteis para nossa aldeia... Cada qual deve ter autoridade sobre si mesmo! Levanta-te cedo todas as manhãs, pois então estarás sempre disposto. Mostra-te respeitoso para com os mais velhos. Ajuda o </a:t>
            </a:r>
            <a:r>
              <a:rPr lang="pt-BR" sz="9800" dirty="0" smtClean="0">
                <a:latin typeface="Arial" pitchFamily="34" charset="0"/>
                <a:cs typeface="Arial" pitchFamily="34" charset="0"/>
              </a:rPr>
              <a:t>órfão! </a:t>
            </a:r>
          </a:p>
          <a:p>
            <a:pPr algn="just">
              <a:buNone/>
            </a:pPr>
            <a:r>
              <a:rPr lang="pt-BR" sz="98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9800" dirty="0" smtClean="0">
                <a:latin typeface="Arial" pitchFamily="34" charset="0"/>
                <a:cs typeface="Arial" pitchFamily="34" charset="0"/>
              </a:rPr>
              <a:t>   Leva </a:t>
            </a:r>
            <a:r>
              <a:rPr lang="pt-BR" sz="9800" dirty="0">
                <a:latin typeface="Arial" pitchFamily="34" charset="0"/>
                <a:cs typeface="Arial" pitchFamily="34" charset="0"/>
              </a:rPr>
              <a:t>algo de comer aos doentes... Atende primeiro aos forasteiros. Quando casares, ajuda tua mulher em tudo! Não te ponhas a escutar o que os outros estão falando... Se te falta alguma coisa, pede a teu vizinho! Não roubes nada!</a:t>
            </a:r>
          </a:p>
          <a:p>
            <a:pPr algn="just">
              <a:buNone/>
            </a:pPr>
            <a:r>
              <a:rPr lang="pt-BR" sz="9800" dirty="0" smtClean="0">
                <a:latin typeface="Arial" pitchFamily="34" charset="0"/>
                <a:cs typeface="Arial" pitchFamily="34" charset="0"/>
              </a:rPr>
              <a:t>    Lembra </a:t>
            </a:r>
            <a:r>
              <a:rPr lang="pt-BR" sz="9800" dirty="0">
                <a:latin typeface="Arial" pitchFamily="34" charset="0"/>
                <a:cs typeface="Arial" pitchFamily="34" charset="0"/>
              </a:rPr>
              <a:t>sempre que os demais têm o mesmo sentimento que tu...”  </a:t>
            </a:r>
          </a:p>
          <a:p>
            <a:r>
              <a:rPr lang="pt-BR" dirty="0"/>
              <a:t> 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71514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provérbios de constatação e provérbios de ordem.</a:t>
            </a: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 </a:t>
            </a:r>
            <a:r>
              <a:rPr lang="pt-BR" sz="12800" b="1" dirty="0">
                <a:latin typeface="Arial" pitchFamily="34" charset="0"/>
                <a:cs typeface="Arial" pitchFamily="34" charset="0"/>
              </a:rPr>
              <a:t>1. Os provérbios de </a:t>
            </a:r>
            <a:r>
              <a:rPr lang="pt-BR" sz="12800" b="1" dirty="0" smtClean="0">
                <a:latin typeface="Arial" pitchFamily="34" charset="0"/>
                <a:cs typeface="Arial" pitchFamily="34" charset="0"/>
              </a:rPr>
              <a:t>Constatação...</a:t>
            </a:r>
            <a:endParaRPr lang="pt-BR" sz="12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Os provérbios de constatação percebem o real e o exprimem. Descrevem o que está ai. Definem o que existe. Formulam o inusitado, o curioso, o evidente. </a:t>
            </a:r>
            <a:endParaRPr lang="pt-BR" sz="1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2800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2800" b="1" dirty="0">
                <a:latin typeface="Arial" pitchFamily="34" charset="0"/>
                <a:cs typeface="Arial" pitchFamily="34" charset="0"/>
              </a:rPr>
              <a:t>seu objetivo básico é INFORMAR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“UM CORAÇÃO CONTENTE ALEGRA O </a:t>
            </a:r>
            <a:r>
              <a:rPr lang="pt-BR" sz="12800" dirty="0" smtClean="0">
                <a:latin typeface="Arial" pitchFamily="34" charset="0"/>
                <a:cs typeface="Arial" pitchFamily="34" charset="0"/>
              </a:rPr>
              <a:t>SEMBLANTE,O 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CORAÇÃO AFLITO ABATE O ESPÍRITO” PR 15,13</a:t>
            </a:r>
            <a:r>
              <a:rPr lang="pt-BR" sz="1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sz="12800" dirty="0">
                <a:latin typeface="Arial" pitchFamily="34" charset="0"/>
                <a:cs typeface="Arial" pitchFamily="34" charset="0"/>
              </a:rPr>
              <a:t>“VINAGRE NOS DENTES, FUMAÇA NOS </a:t>
            </a:r>
            <a:r>
              <a:rPr lang="pt-BR" sz="12800" dirty="0" smtClean="0">
                <a:latin typeface="Arial" pitchFamily="34" charset="0"/>
                <a:cs typeface="Arial" pitchFamily="34" charset="0"/>
              </a:rPr>
              <a:t>OLHOS,TAL </a:t>
            </a:r>
            <a:r>
              <a:rPr lang="pt-BR" sz="12800" dirty="0">
                <a:latin typeface="Arial" pitchFamily="34" charset="0"/>
                <a:cs typeface="Arial" pitchFamily="34" charset="0"/>
              </a:rPr>
              <a:t>O PREGUIÇOSO PARA QUEM O ENVIA” PR 10,26.</a:t>
            </a:r>
          </a:p>
          <a:p>
            <a:pPr algn="just"/>
            <a:r>
              <a:rPr lang="pt-BR" sz="46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“SE PIPOCA FOSSE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FORTIFICANTE, O </a:t>
            </a:r>
            <a:r>
              <a:rPr lang="pt-BR" dirty="0">
                <a:latin typeface="Arial" pitchFamily="34" charset="0"/>
                <a:cs typeface="Arial" pitchFamily="34" charset="0"/>
              </a:rPr>
              <a:t>MUNDO ESTARIA CHEIO DE GIGANTE” (PÁRA-CHOQUE).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2. Os provérbios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Ordem...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Os provérbios de ordem procuram direcionar a conduta através de três formas: ordens positivas, proibições e conselhos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 seu objetivo básico É FORMAR.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 </a:t>
            </a:r>
            <a:r>
              <a:rPr lang="pt-BR" dirty="0">
                <a:latin typeface="Arial" pitchFamily="34" charset="0"/>
                <a:cs typeface="Arial" pitchFamily="34" charset="0"/>
              </a:rPr>
              <a:t>“BEBE A ÁGUA DA TUA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CISTERNA, A </a:t>
            </a:r>
            <a:r>
              <a:rPr lang="pt-BR" dirty="0">
                <a:latin typeface="Arial" pitchFamily="34" charset="0"/>
                <a:cs typeface="Arial" pitchFamily="34" charset="0"/>
              </a:rPr>
              <a:t>ÁGUA QUE JORRA DO TEU POÇO!” PR 5,15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“NÃO AMES O SONO PORQUE FICARÁS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POBRE, FICA </a:t>
            </a:r>
            <a:r>
              <a:rPr lang="pt-BR" dirty="0">
                <a:latin typeface="Arial" pitchFamily="34" charset="0"/>
                <a:cs typeface="Arial" pitchFamily="34" charset="0"/>
              </a:rPr>
              <a:t>DE OLHO ABERTO E TE SACIARÁS DE PÃO” PR 20,13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“MEU FILHO, SE NÃO OBEDECERES À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DISCIPLINA, PERDER-TE-ÁS </a:t>
            </a:r>
            <a:r>
              <a:rPr lang="pt-BR" dirty="0">
                <a:latin typeface="Arial" pitchFamily="34" charset="0"/>
                <a:cs typeface="Arial" pitchFamily="34" charset="0"/>
              </a:rPr>
              <a:t>POR FALTA DE PALAVRAS DE CONHECIMENTO” PR 19,27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Dos pára-choques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caminhão...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“MANTENHA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LONJURA, QUE </a:t>
            </a:r>
            <a:r>
              <a:rPr lang="pt-BR" dirty="0">
                <a:latin typeface="Arial" pitchFamily="34" charset="0"/>
                <a:cs typeface="Arial" pitchFamily="34" charset="0"/>
              </a:rPr>
              <a:t>O CAMINHO SOFRE DE LOUCURA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”.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“NÃO CHORES COISAS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VELHAS COM </a:t>
            </a:r>
            <a:r>
              <a:rPr lang="pt-BR" dirty="0">
                <a:latin typeface="Arial" pitchFamily="34" charset="0"/>
                <a:cs typeface="Arial" pitchFamily="34" charset="0"/>
              </a:rPr>
              <a:t>LÁGRIMAS NOVAS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”.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“A PAZ QUE VOCÊ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PROCURA ESTÁ </a:t>
            </a:r>
            <a:r>
              <a:rPr lang="pt-BR" dirty="0">
                <a:latin typeface="Arial" pitchFamily="34" charset="0"/>
                <a:cs typeface="Arial" pitchFamily="34" charset="0"/>
              </a:rPr>
              <a:t>NO SILÊNCIO QUE VOCÊ NÃO FAZ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”.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linguagem observadora das constatações costuma provocar sorrisos.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latin typeface="Arial" pitchFamily="34" charset="0"/>
                <a:cs typeface="Arial" pitchFamily="34" charset="0"/>
              </a:rPr>
              <a:t>linguagem exortativa das ordens é mais séria.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dirty="0">
                <a:latin typeface="Arial" pitchFamily="34" charset="0"/>
                <a:cs typeface="Arial" pitchFamily="34" charset="0"/>
              </a:rPr>
              <a:t>dois tipos de linguagem revelam os dois objetivos básicos da sabedoria: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INFORMAR: PERCEBER, VER, ADMIRAR; 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) FORMAR: POR ORDEM, ARRUMAR, ORGANIZAR, ALERTAR. Cada uma a seu modo forma a consciência do povo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/>
              <a:t> 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64371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3800" b="1" dirty="0">
                <a:latin typeface="Arial" pitchFamily="34" charset="0"/>
                <a:cs typeface="Arial" pitchFamily="34" charset="0"/>
              </a:rPr>
              <a:t>A comparação: Iluminar um pelo outro.</a:t>
            </a:r>
            <a:endParaRPr lang="pt-BR" sz="3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800" dirty="0">
                <a:latin typeface="Arial" pitchFamily="34" charset="0"/>
                <a:cs typeface="Arial" pitchFamily="34" charset="0"/>
              </a:rPr>
              <a:t>A comparação é uma maneira elementar e popular para aproximar dois pensamentos e transmitir, assim, um sentido. Até hoje, o povo recorre à comparação quando quer explicar alguma coisa. Há duas maneiras de se fazer a comparação</a:t>
            </a:r>
            <a:r>
              <a:rPr lang="pt-BR" sz="3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pt-BR" sz="3800" b="1" dirty="0">
                <a:latin typeface="Arial" pitchFamily="34" charset="0"/>
                <a:cs typeface="Arial" pitchFamily="34" charset="0"/>
              </a:rPr>
              <a:t>1. Comparar para igualar ou equiparar: “COMO... ASSIM...!”</a:t>
            </a:r>
            <a:endParaRPr lang="pt-BR" sz="3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800" dirty="0">
                <a:latin typeface="Arial" pitchFamily="34" charset="0"/>
                <a:cs typeface="Arial" pitchFamily="34" charset="0"/>
              </a:rPr>
              <a:t>A frase menos conhecida se esclarece a partir da frase mais conhecida</a:t>
            </a:r>
            <a:r>
              <a:rPr lang="pt-BR" sz="38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3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800" dirty="0">
                <a:latin typeface="Arial" pitchFamily="34" charset="0"/>
                <a:cs typeface="Arial" pitchFamily="34" charset="0"/>
              </a:rPr>
              <a:t>“Como vinagre nos dentes e fumaça nos </a:t>
            </a:r>
            <a:r>
              <a:rPr lang="pt-BR" sz="3800" dirty="0" smtClean="0">
                <a:latin typeface="Arial" pitchFamily="34" charset="0"/>
                <a:cs typeface="Arial" pitchFamily="34" charset="0"/>
              </a:rPr>
              <a:t>olhos, Assim </a:t>
            </a:r>
            <a:r>
              <a:rPr lang="pt-BR" sz="3800" dirty="0">
                <a:latin typeface="Arial" pitchFamily="34" charset="0"/>
                <a:cs typeface="Arial" pitchFamily="34" charset="0"/>
              </a:rPr>
              <a:t>o preguiçoso para quem o envia” </a:t>
            </a:r>
            <a:r>
              <a:rPr lang="pt-BR" sz="3800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sz="3800" dirty="0">
                <a:latin typeface="Arial" pitchFamily="34" charset="0"/>
                <a:cs typeface="Arial" pitchFamily="34" charset="0"/>
              </a:rPr>
              <a:t> 10,26</a:t>
            </a:r>
            <a:r>
              <a:rPr lang="pt-BR" sz="3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“Pobre é como disco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embreagem,quanto </a:t>
            </a:r>
            <a:r>
              <a:rPr lang="pt-BR" dirty="0">
                <a:latin typeface="Arial" pitchFamily="34" charset="0"/>
                <a:cs typeface="Arial" pitchFamily="34" charset="0"/>
              </a:rPr>
              <a:t>mais trabalha, mais liso fica” (pára-choque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2. Compara para diferenciar e avaliar: “MELHOR... DO QUE...!”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sábio estabelece uma escala de valores entre duas frases, o que lhe permite julgar e aprecias as coisas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“Melhor ter pouco com termo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Javé, Do que </a:t>
            </a:r>
            <a:r>
              <a:rPr lang="pt-BR" dirty="0">
                <a:latin typeface="Arial" pitchFamily="34" charset="0"/>
                <a:cs typeface="Arial" pitchFamily="34" charset="0"/>
              </a:rPr>
              <a:t>grandes tesouros com sobressalto”!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15,16.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“Mais valem as lágrimas de ter sido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vencido, Do </a:t>
            </a:r>
            <a:r>
              <a:rPr lang="pt-BR" dirty="0">
                <a:latin typeface="Arial" pitchFamily="34" charset="0"/>
                <a:cs typeface="Arial" pitchFamily="34" charset="0"/>
              </a:rPr>
              <a:t>que a vergonha de não ter lutado” (pára-choque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 paralelismo: iluminar-se mutuamente...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paralelismo aproxima e justapõe duas frases em pé de igualdade e faz com que interfira na descoberta do sentido da outra. 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Existem três formas básicas de paralelismo: 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1. Paralelismo sintético:</a:t>
            </a:r>
            <a:r>
              <a:rPr lang="pt-BR" dirty="0">
                <a:latin typeface="Arial" pitchFamily="34" charset="0"/>
                <a:cs typeface="Arial" pitchFamily="34" charset="0"/>
              </a:rPr>
              <a:t> uma frase completa o sentido da outra.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“Um olhar sereno alegra 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coração, uma </a:t>
            </a:r>
            <a:r>
              <a:rPr lang="pt-BR" dirty="0">
                <a:latin typeface="Arial" pitchFamily="34" charset="0"/>
                <a:cs typeface="Arial" pitchFamily="34" charset="0"/>
              </a:rPr>
              <a:t>boa notícia reanima as forças”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Pr</a:t>
            </a:r>
            <a:r>
              <a:rPr lang="pt-BR" dirty="0">
                <a:latin typeface="Arial" pitchFamily="34" charset="0"/>
                <a:cs typeface="Arial" pitchFamily="34" charset="0"/>
              </a:rPr>
              <a:t> 15,30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/>
              <a:t>“Uma subida Deus nos </a:t>
            </a:r>
            <a:r>
              <a:rPr lang="pt-BR" dirty="0" smtClean="0"/>
              <a:t>ajuda, na </a:t>
            </a:r>
            <a:r>
              <a:rPr lang="pt-BR" dirty="0"/>
              <a:t>descida Deus nos acuda” (pára-choque).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955</Words>
  <Application>Microsoft Office PowerPoint</Application>
  <PresentationFormat>Apresentação na tela (4:3)</PresentationFormat>
  <Paragraphs>98</Paragraphs>
  <Slides>20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2" baseType="lpstr">
      <vt:lpstr>Tema do Office</vt:lpstr>
      <vt:lpstr>Apresentação do Microsoft Office PowerPoint</vt:lpstr>
      <vt:lpstr>PROVÉRBIOS...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PROVÉRBIOS...</dc:title>
  <dc:creator>user</dc:creator>
  <cp:lastModifiedBy>user</cp:lastModifiedBy>
  <cp:revision>13</cp:revision>
  <dcterms:created xsi:type="dcterms:W3CDTF">2016-08-02T10:48:27Z</dcterms:created>
  <dcterms:modified xsi:type="dcterms:W3CDTF">2016-10-26T17:33:03Z</dcterms:modified>
</cp:coreProperties>
</file>