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8089-FE62-44BD-BA0E-DDF917404C9D}" type="datetimeFigureOut">
              <a:rPr lang="pt-BR" smtClean="0"/>
              <a:pPr/>
              <a:t>09/08/2016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F1C4-FCB3-4BF3-9DA4-E55B31F29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8089-FE62-44BD-BA0E-DDF917404C9D}" type="datetimeFigureOut">
              <a:rPr lang="pt-BR" smtClean="0"/>
              <a:pPr/>
              <a:t>09/08/2016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F1C4-FCB3-4BF3-9DA4-E55B31F29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8089-FE62-44BD-BA0E-DDF917404C9D}" type="datetimeFigureOut">
              <a:rPr lang="pt-BR" smtClean="0"/>
              <a:pPr/>
              <a:t>09/08/2016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F1C4-FCB3-4BF3-9DA4-E55B31F29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8089-FE62-44BD-BA0E-DDF917404C9D}" type="datetimeFigureOut">
              <a:rPr lang="pt-BR" smtClean="0"/>
              <a:pPr/>
              <a:t>09/08/2016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F1C4-FCB3-4BF3-9DA4-E55B31F29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8089-FE62-44BD-BA0E-DDF917404C9D}" type="datetimeFigureOut">
              <a:rPr lang="pt-BR" smtClean="0"/>
              <a:pPr/>
              <a:t>09/08/2016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F1C4-FCB3-4BF3-9DA4-E55B31F29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8089-FE62-44BD-BA0E-DDF917404C9D}" type="datetimeFigureOut">
              <a:rPr lang="pt-BR" smtClean="0"/>
              <a:pPr/>
              <a:t>09/08/2016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F1C4-FCB3-4BF3-9DA4-E55B31F29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8089-FE62-44BD-BA0E-DDF917404C9D}" type="datetimeFigureOut">
              <a:rPr lang="pt-BR" smtClean="0"/>
              <a:pPr/>
              <a:t>09/08/2016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F1C4-FCB3-4BF3-9DA4-E55B31F29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8089-FE62-44BD-BA0E-DDF917404C9D}" type="datetimeFigureOut">
              <a:rPr lang="pt-BR" smtClean="0"/>
              <a:pPr/>
              <a:t>09/08/2016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F1C4-FCB3-4BF3-9DA4-E55B31F29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8089-FE62-44BD-BA0E-DDF917404C9D}" type="datetimeFigureOut">
              <a:rPr lang="pt-BR" smtClean="0"/>
              <a:pPr/>
              <a:t>09/08/2016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F1C4-FCB3-4BF3-9DA4-E55B31F29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8089-FE62-44BD-BA0E-DDF917404C9D}" type="datetimeFigureOut">
              <a:rPr lang="pt-BR" smtClean="0"/>
              <a:pPr/>
              <a:t>09/08/2016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F1C4-FCB3-4BF3-9DA4-E55B31F29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8089-FE62-44BD-BA0E-DDF917404C9D}" type="datetimeFigureOut">
              <a:rPr lang="pt-BR" smtClean="0"/>
              <a:pPr/>
              <a:t>09/08/2016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DF1C4-FCB3-4BF3-9DA4-E55B31F29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48089-FE62-44BD-BA0E-DDF917404C9D}" type="datetimeFigureOut">
              <a:rPr lang="pt-BR" smtClean="0"/>
              <a:pPr/>
              <a:t>09/08/2016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DF1C4-FCB3-4BF3-9DA4-E55B31F29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282" y="142853"/>
            <a:ext cx="8715436" cy="642941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sz="4000" b="1" dirty="0" smtClean="0">
                <a:latin typeface="Arial" pitchFamily="34" charset="0"/>
                <a:cs typeface="Arial" pitchFamily="34" charset="0"/>
              </a:rPr>
              <a:t>CÂNTICO </a:t>
            </a:r>
            <a:r>
              <a:rPr lang="pt-BR" sz="4000" b="1" dirty="0">
                <a:latin typeface="Arial" pitchFamily="34" charset="0"/>
                <a:cs typeface="Arial" pitchFamily="34" charset="0"/>
              </a:rPr>
              <a:t>DOS </a:t>
            </a:r>
            <a:r>
              <a:rPr lang="pt-BR" sz="4000" b="1" dirty="0" smtClean="0">
                <a:latin typeface="Arial" pitchFamily="34" charset="0"/>
                <a:cs typeface="Arial" pitchFamily="34" charset="0"/>
              </a:rPr>
              <a:t>CÂNTICOS...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/>
            </a:r>
            <a:br>
              <a:rPr lang="pt-BR" sz="4000" dirty="0">
                <a:latin typeface="Arial" pitchFamily="34" charset="0"/>
                <a:cs typeface="Arial" pitchFamily="34" charset="0"/>
              </a:rPr>
            </a:b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4282" y="1000108"/>
            <a:ext cx="8786874" cy="5643602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Isto </a:t>
            </a:r>
            <a:r>
              <a:rPr lang="pt-B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é, o Cântico por excelência, </a:t>
            </a:r>
            <a:r>
              <a:rPr lang="pt-BR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 MAIS BELO CANTO, CELEBRA O AMOR MÚTUO DE UM AMADO E DE UMA AMADA, QUE SE JUNTAM E SE PERDEM, SE PROCURAM E SE ENCONTRAM.</a:t>
            </a:r>
            <a:endParaRPr lang="pt-B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pt-B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Amado é chamado “rei” (1,4.12) e “Salomão”, isto é, “Pacífico” (3,7.9); a Amada é chamada “a </a:t>
            </a:r>
            <a:r>
              <a:rPr lang="pt-BR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Sulamita</a:t>
            </a:r>
            <a:r>
              <a:rPr lang="pt-B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a Pacificada” (7,1), “aquela que encontrou a paz” (8,10</a:t>
            </a:r>
            <a:r>
              <a:rPr lang="pt-B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 algn="just">
              <a:buFont typeface="Arial" pitchFamily="34" charset="0"/>
              <a:buChar char="•"/>
            </a:pPr>
            <a:r>
              <a:rPr lang="pt-BR" sz="3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CONTEÚDO </a:t>
            </a:r>
            <a:r>
              <a:rPr lang="pt-BR" sz="35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 </a:t>
            </a:r>
            <a:r>
              <a:rPr lang="pt-BR" sz="3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ÉPOCA...</a:t>
            </a:r>
            <a:endParaRPr lang="pt-BR" sz="35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Na </a:t>
            </a:r>
            <a:r>
              <a:rPr lang="pt-BR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verdade, o livro é uma coleção de cantos populares de amor, usados talvez em festas de casamento, onde noivo e noiva eram chamados de rei e rainha. </a:t>
            </a:r>
            <a:endParaRPr lang="pt-BR" sz="3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844" y="0"/>
            <a:ext cx="8786874" cy="571480"/>
          </a:xfrm>
        </p:spPr>
        <p:txBody>
          <a:bodyPr>
            <a:normAutofit fontScale="90000"/>
          </a:bodyPr>
          <a:lstStyle/>
          <a:p>
            <a:pPr algn="l"/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sz="4000" b="1" dirty="0" smtClean="0">
                <a:latin typeface="Arial" pitchFamily="34" charset="0"/>
                <a:cs typeface="Arial" pitchFamily="34" charset="0"/>
              </a:rPr>
              <a:t>SEM </a:t>
            </a:r>
            <a:r>
              <a:rPr lang="pt-BR" sz="4000" b="1" dirty="0">
                <a:latin typeface="Arial" pitchFamily="34" charset="0"/>
                <a:cs typeface="Arial" pitchFamily="34" charset="0"/>
              </a:rPr>
              <a:t>FESTA NÃO HÁ </a:t>
            </a:r>
            <a:r>
              <a:rPr lang="pt-BR" sz="4000" b="1" dirty="0" smtClean="0">
                <a:latin typeface="Arial" pitchFamily="34" charset="0"/>
                <a:cs typeface="Arial" pitchFamily="34" charset="0"/>
              </a:rPr>
              <a:t>LUTA...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/>
            </a:r>
            <a:br>
              <a:rPr lang="pt-BR" sz="4000" dirty="0">
                <a:latin typeface="Arial" pitchFamily="34" charset="0"/>
                <a:cs typeface="Arial" pitchFamily="34" charset="0"/>
              </a:rPr>
            </a:b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928670"/>
            <a:ext cx="8643998" cy="5429288"/>
          </a:xfrm>
        </p:spPr>
        <p:txBody>
          <a:bodyPr/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O Cântico dos Cânticos, do começo ao fim, só fala em festa, dança e beleza.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dirty="0">
                <a:latin typeface="Arial" pitchFamily="34" charset="0"/>
                <a:cs typeface="Arial" pitchFamily="34" charset="0"/>
              </a:rPr>
              <a:t>próprio título do livro o diz: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CÂNTICO DOS CÂNTICOS. FALA DE FLORES, NAMORO E PASSEIO PELOS CAMPOS. É PURA POESIA, QUE FAZ A PESSOA FICAR EMBEVECIDA DIANTE DA BELEZA DA NATUREZA DO CAMPO, DO AMOR, DA MULHER, DA FESTA (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Ct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1,4.16; 2,11-17; 4,8.12-16; 5,</a:t>
            </a:r>
            <a:r>
              <a:rPr lang="pt-BR" dirty="0">
                <a:latin typeface="Arial" pitchFamily="34" charset="0"/>
                <a:cs typeface="Arial" pitchFamily="34" charset="0"/>
              </a:rPr>
              <a:t>1).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571504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Outros livros da Bíblia falam da luta, da caminhada, da organização, da eficiência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>
                <a:latin typeface="Arial" pitchFamily="34" charset="0"/>
                <a:cs typeface="Arial" pitchFamily="34" charset="0"/>
              </a:rPr>
              <a:t>Neste livro, porém, não se fala em nada disso. Apenas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SE DANÇA E SE FAZ FESTA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>
                <a:latin typeface="Arial" pitchFamily="34" charset="0"/>
                <a:cs typeface="Arial" pitchFamily="34" charset="0"/>
              </a:rPr>
              <a:t>O Cântico dos Cânticos é uma prova da importância da festa. Sem festa, a luta acaba e morre. Assim, o Cântico ajuda a recuperar a gratuidade da relação amorosa e afetiva interpessoal.</a:t>
            </a:r>
          </a:p>
          <a:p>
            <a:pPr algn="just">
              <a:buNone/>
            </a:pPr>
            <a:r>
              <a:rPr lang="pt-BR" dirty="0"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844" y="0"/>
            <a:ext cx="8786874" cy="571480"/>
          </a:xfrm>
        </p:spPr>
        <p:txBody>
          <a:bodyPr>
            <a:noAutofit/>
          </a:bodyPr>
          <a:lstStyle/>
          <a:p>
            <a:pPr algn="l"/>
            <a:r>
              <a:rPr lang="pt-BR" sz="3600" b="1" dirty="0">
                <a:latin typeface="Arial" pitchFamily="34" charset="0"/>
                <a:cs typeface="Arial" pitchFamily="34" charset="0"/>
              </a:rPr>
              <a:t>REVELA O AMOR DE DEUS AO </a:t>
            </a: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POVO..</a:t>
            </a:r>
            <a:endParaRPr lang="pt-BR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857916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Desde sempre, cada vez de novo, o Cântico dos Cânticos foi e continua sendo interpretado como expressão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DO AMOR DE DEUS PARA COM SEU POVO E PARA COM CADA UM DOS SEUS MEMBROS</a:t>
            </a:r>
            <a:r>
              <a:rPr lang="pt-BR" dirty="0">
                <a:latin typeface="Arial" pitchFamily="34" charset="0"/>
                <a:cs typeface="Arial" pitchFamily="34" charset="0"/>
              </a:rPr>
              <a:t>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dirty="0">
                <a:latin typeface="Arial" pitchFamily="34" charset="0"/>
                <a:cs typeface="Arial" pitchFamily="34" charset="0"/>
              </a:rPr>
              <a:t>semente desta interpretação está na própria Bíblia, onde Deus diz ao povo: “Eu me casarei com você para sempre, me casarei com você na justiça, no direito, no amor e na ternura.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Eu </a:t>
            </a:r>
            <a:r>
              <a:rPr lang="pt-BR" dirty="0">
                <a:latin typeface="Arial" pitchFamily="34" charset="0"/>
                <a:cs typeface="Arial" pitchFamily="34" charset="0"/>
              </a:rPr>
              <a:t>me casarei com você na fidelidade e você conhecerá Javé!” (Os 2,21-22).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0"/>
            <a:ext cx="8786874" cy="664371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 </a:t>
            </a:r>
            <a:r>
              <a:rPr lang="pt-BR" dirty="0">
                <a:latin typeface="Arial" pitchFamily="34" charset="0"/>
                <a:cs typeface="Arial" pitchFamily="34" charset="0"/>
              </a:rPr>
              <a:t>E ainda: “Eu amei você com amor eterno; por isso, conservei o meu amor por você!” (Jr 31,3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>
                <a:latin typeface="Arial" pitchFamily="34" charset="0"/>
                <a:cs typeface="Arial" pitchFamily="34" charset="0"/>
              </a:rPr>
              <a:t>Isaías diz que Deus vai casar com o povo, e que o povo é noiva de Deus (Is 62,5; 54,6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Jesus alude ao Cântico, quando se apresenta como o Noivo do povo (Mc 2,19). </a:t>
            </a:r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maneira como João descreve a aparição de Jesus a Madalena no jardim é uma referência clara do Cântico dos Cânticos: “SE FOI O SENHOR QUE LEVOU JESUS, DIGA-ME ONDE O COLOCOU, E EU IREI BUSCÁ-LO” (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Jo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20,15; cf.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Ct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3,2-4; 5,6</a:t>
            </a:r>
            <a:r>
              <a:rPr lang="pt-BR" dirty="0">
                <a:latin typeface="Arial" pitchFamily="34" charset="0"/>
                <a:cs typeface="Arial" pitchFamily="34" charset="0"/>
              </a:rPr>
              <a:t>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42852"/>
            <a:ext cx="8715436" cy="4572032"/>
          </a:xfrm>
        </p:spPr>
        <p:txBody>
          <a:bodyPr/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Na visão final do apocalipse, a noiva desce do céu, toda enfeitada, preparada para o seu noivo (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Ap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21,2</a:t>
            </a:r>
            <a:r>
              <a:rPr lang="pt-BR" dirty="0">
                <a:latin typeface="Arial" pitchFamily="34" charset="0"/>
                <a:cs typeface="Arial" pitchFamily="34" charset="0"/>
              </a:rPr>
              <a:t>).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Algumas </a:t>
            </a:r>
            <a:r>
              <a:rPr lang="pt-BR" dirty="0">
                <a:latin typeface="Arial" pitchFamily="34" charset="0"/>
                <a:cs typeface="Arial" pitchFamily="34" charset="0"/>
              </a:rPr>
              <a:t>passagens do próprio Cântico dos Cânticos lembram a fórmula da Aliança de Javé com seu povo: “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EU SOU DO MEU AMADO E MEU AMADO É MEU” (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Ct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6,3; cf. 2,16; 7,11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).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 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0"/>
            <a:ext cx="8929718" cy="642918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sz="4000" b="1" dirty="0" smtClean="0">
                <a:latin typeface="Arial" pitchFamily="34" charset="0"/>
                <a:cs typeface="Arial" pitchFamily="34" charset="0"/>
              </a:rPr>
              <a:t>INTERPRETAÇÃO </a:t>
            </a:r>
            <a:r>
              <a:rPr lang="pt-BR" sz="4000" b="1" dirty="0">
                <a:latin typeface="Arial" pitchFamily="34" charset="0"/>
                <a:cs typeface="Arial" pitchFamily="34" charset="0"/>
              </a:rPr>
              <a:t>RELIGIOSA: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/>
            </a:r>
            <a:br>
              <a:rPr lang="pt-BR" sz="4000" dirty="0">
                <a:latin typeface="Arial" pitchFamily="34" charset="0"/>
                <a:cs typeface="Arial" pitchFamily="34" charset="0"/>
              </a:rPr>
            </a:b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857232"/>
            <a:ext cx="8715436" cy="4643470"/>
          </a:xfrm>
        </p:spPr>
        <p:txBody>
          <a:bodyPr/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A interpretação religiosa do Cântico dos Cânticos está na experiência concreta do próprio amor humano.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Toda </a:t>
            </a:r>
            <a:r>
              <a:rPr lang="pt-BR" dirty="0">
                <a:latin typeface="Arial" pitchFamily="34" charset="0"/>
                <a:cs typeface="Arial" pitchFamily="34" charset="0"/>
              </a:rPr>
              <a:t>a tradição, tanto dos judeus como dos cristãos das várias confissões, insiste em dizer que: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DENTRO DO AMOR E DA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AMIZADE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HUMANA SE FAZ A EXPERIÊNCIA DO AMOR DE DEUS.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214290"/>
            <a:ext cx="8786874" cy="5429288"/>
          </a:xfrm>
        </p:spPr>
        <p:txBody>
          <a:bodyPr/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= GRANDES MÍSTICOS COMO JOÃO DA CRUZ E TERESA DE ÁVILA SE INSPIRAM NA LINGUAGEM AMOROSA DO CÂNTICO DOS CÂNTICOS PARA EXPRESSAR A EXPERIÊNCIA DO AMOR DE DEUS. 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b="1" dirty="0">
                <a:latin typeface="Arial" pitchFamily="34" charset="0"/>
                <a:cs typeface="Arial" pitchFamily="34" charset="0"/>
              </a:rPr>
              <a:t> 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POR ISSO CANTAMOS: BUSCANDO MEU AMOR MEU AMADO, VOU POR CAMPOS E VALES SEM TEMER MIL PERIGOS...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50085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Um redator reuniu esses cantos, formando uma espécie de drama poético, e o atribuiu ao rei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SALOMÃO, RECONHECIDO EM ISRAEL COMO PATRONO DA LITERATURA SAPIENCIAL.</a:t>
            </a:r>
            <a:r>
              <a:rPr lang="pt-BR" dirty="0">
                <a:latin typeface="Arial" pitchFamily="34" charset="0"/>
                <a:cs typeface="Arial" pitchFamily="34" charset="0"/>
              </a:rPr>
              <a:t> A forma final do livro, de altíssimo valor poético, remonta ao século V ou IV a.C.</a:t>
            </a:r>
          </a:p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DIFICULDADES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COM RELAÇÃO À INSPIRAÇÃO DIVINA DESTE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LIVRO...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O Cântico dos Cânticos fala de Deus só uma única vez para dizer que a paixão é como “UMA FAÍSCA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DE JAVÉ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” (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Ct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8</a:t>
            </a:r>
            <a:r>
              <a:rPr lang="pt-BR" dirty="0">
                <a:latin typeface="Arial" pitchFamily="34" charset="0"/>
                <a:cs typeface="Arial" pitchFamily="34" charset="0"/>
              </a:rPr>
              <a:t>,6), isto é, como um raio em dia de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tempestade.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214290"/>
            <a:ext cx="8786874" cy="6429420"/>
          </a:xfrm>
        </p:spPr>
        <p:txBody>
          <a:bodyPr/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Pelo resto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só FALA DO AMOR HUMANO</a:t>
            </a:r>
            <a:r>
              <a:rPr lang="pt-BR" dirty="0">
                <a:latin typeface="Arial" pitchFamily="34" charset="0"/>
                <a:cs typeface="Arial" pitchFamily="34" charset="0"/>
              </a:rPr>
              <a:t>, e dele fala de uma maneira bem diferente do que estamos habituados a ouvir no catecismo.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Usa </a:t>
            </a:r>
            <a:r>
              <a:rPr lang="pt-BR" dirty="0">
                <a:latin typeface="Arial" pitchFamily="34" charset="0"/>
                <a:cs typeface="Arial" pitchFamily="34" charset="0"/>
              </a:rPr>
              <a:t>uma linguagem erótica de grande beleza poética: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DESCREVE COM ARTE O JOGO DO AMOR (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Ct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4,9-15; 5,2-8);</a:t>
            </a:r>
            <a:r>
              <a:rPr lang="pt-BR" dirty="0">
                <a:latin typeface="Arial" pitchFamily="34" charset="0"/>
                <a:cs typeface="Arial" pitchFamily="34" charset="0"/>
              </a:rPr>
              <a:t> com naturalidade evoca a relação sexual 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Ct</a:t>
            </a:r>
            <a:r>
              <a:rPr lang="pt-BR" dirty="0">
                <a:latin typeface="Arial" pitchFamily="34" charset="0"/>
                <a:cs typeface="Arial" pitchFamily="34" charset="0"/>
              </a:rPr>
              <a:t> 2,4);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NÃO FALA DA MULHER ENQUANTO ESPOSA OU MÃE, MAS ENQUANTO ENAMORADA QUE BUSCA O SEU AMADO ATÉ ENCONTRÁ-LO (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Ct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3,1-4</a:t>
            </a:r>
            <a:r>
              <a:rPr lang="pt-BR" dirty="0">
                <a:latin typeface="Arial" pitchFamily="34" charset="0"/>
                <a:cs typeface="Arial" pitchFamily="34" charset="0"/>
              </a:rPr>
              <a:t>);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descreve a beleza do corpo da mulher em todas as minúcias 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Ct</a:t>
            </a:r>
            <a:r>
              <a:rPr lang="pt-BR" dirty="0">
                <a:latin typeface="Arial" pitchFamily="34" charset="0"/>
                <a:cs typeface="Arial" pitchFamily="34" charset="0"/>
              </a:rPr>
              <a:t> 4,1-7); chega a fazer uma descrição da beleza do corpo do homem 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Ct</a:t>
            </a:r>
            <a:r>
              <a:rPr lang="pt-BR" dirty="0">
                <a:latin typeface="Arial" pitchFamily="34" charset="0"/>
                <a:cs typeface="Arial" pitchFamily="34" charset="0"/>
              </a:rPr>
              <a:t> 5,10-16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); FALA DO AMOR HUMANO NÃO ENQUANTO FONTE DE PROCRIAÇÃO, MAS SÓ ENQUANTO BUSCA AMOROSA E ENTREGA MÚTUA (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Ct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2,16; 6,3).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Tudo isto faz pensar e perguntar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: POR QUE ESTE LIVRO FOI INCLUÍDO NA BÍBLIA? POR QUE DEUS O INSPIROU? QUAL A SUA MENSAGEM?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214290"/>
            <a:ext cx="8715436" cy="6500858"/>
          </a:xfrm>
        </p:spPr>
        <p:txBody>
          <a:bodyPr/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Os comentários são os mais variados. Num extremo, estão os que o interpretam como um poema concebido só e unicamente para simbolizar o amor de Deus ao povo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>
                <a:latin typeface="Arial" pitchFamily="34" charset="0"/>
                <a:cs typeface="Arial" pitchFamily="34" charset="0"/>
              </a:rPr>
              <a:t>No outro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extremo, </a:t>
            </a:r>
            <a:r>
              <a:rPr lang="pt-BR" dirty="0">
                <a:latin typeface="Arial" pitchFamily="34" charset="0"/>
                <a:cs typeface="Arial" pitchFamily="34" charset="0"/>
              </a:rPr>
              <a:t>os que o consideram como um cântico criado só e unicamente para cantar a beleza do amor humano.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dirty="0">
                <a:latin typeface="Arial" pitchFamily="34" charset="0"/>
                <a:cs typeface="Arial" pitchFamily="34" charset="0"/>
              </a:rPr>
              <a:t>comentário dos homens solteiros é diferente do comentário das mulheres enamoradas.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Até </a:t>
            </a:r>
            <a:r>
              <a:rPr lang="pt-BR" dirty="0">
                <a:latin typeface="Arial" pitchFamily="34" charset="0"/>
                <a:cs typeface="Arial" pitchFamily="34" charset="0"/>
              </a:rPr>
              <a:t>hoje a polêmica continua. O Cântico dos Cânticos continua provocando.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142852"/>
            <a:ext cx="8786874" cy="6715148"/>
          </a:xfrm>
        </p:spPr>
        <p:txBody>
          <a:bodyPr>
            <a:normAutofit fontScale="92500" lnSpcReduction="20000"/>
          </a:bodyPr>
          <a:lstStyle/>
          <a:p>
            <a:r>
              <a:rPr lang="pt-BR" sz="3500" b="1" dirty="0"/>
              <a:t>AS VÁRIAS CHAVES DE </a:t>
            </a:r>
            <a:r>
              <a:rPr lang="pt-BR" sz="3500" b="1" dirty="0" smtClean="0"/>
              <a:t>LEITURA...</a:t>
            </a:r>
            <a:endParaRPr lang="pt-BR" sz="3500" dirty="0"/>
          </a:p>
          <a:p>
            <a:pPr algn="just"/>
            <a:r>
              <a:rPr lang="pt-BR" sz="3500" dirty="0">
                <a:latin typeface="Arial" pitchFamily="34" charset="0"/>
                <a:cs typeface="Arial" pitchFamily="34" charset="0"/>
              </a:rPr>
              <a:t> A interpretação mais antiga, tanto na tradição judaica como na cristã, é a de cunho religioso. </a:t>
            </a:r>
            <a:endParaRPr lang="pt-BR" sz="35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3500" dirty="0" smtClean="0">
                <a:latin typeface="Arial" pitchFamily="34" charset="0"/>
                <a:cs typeface="Arial" pitchFamily="34" charset="0"/>
              </a:rPr>
              <a:t>Rabi </a:t>
            </a:r>
            <a:r>
              <a:rPr lang="pt-BR" sz="3500" dirty="0" err="1">
                <a:latin typeface="Arial" pitchFamily="34" charset="0"/>
                <a:cs typeface="Arial" pitchFamily="34" charset="0"/>
              </a:rPr>
              <a:t>Akiba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, martirizado no </a:t>
            </a:r>
            <a:r>
              <a:rPr lang="pt-BR" sz="3500" dirty="0" smtClean="0">
                <a:latin typeface="Arial" pitchFamily="34" charset="0"/>
                <a:cs typeface="Arial" pitchFamily="34" charset="0"/>
              </a:rPr>
              <a:t>ano 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de 134 d.C., dizia: “Se todos os livros da Bíblia são santos, o Cântico dos Cânticos é santíssimo, pois contém três temas de salvação: o tema do gênesis do amor, o tema do êxodo e do exílio, e o tema da redenção”. </a:t>
            </a:r>
            <a:endParaRPr lang="pt-BR" sz="35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3500" dirty="0" smtClean="0">
                <a:latin typeface="Arial" pitchFamily="34" charset="0"/>
                <a:cs typeface="Arial" pitchFamily="34" charset="0"/>
              </a:rPr>
              <a:t>Mas 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não existe só a interpretação religiosa</a:t>
            </a:r>
            <a:r>
              <a:rPr lang="pt-BR" sz="35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Ao longo dos séculos, as interpretações orientaram-se, basicamente, em quatro direções diferentes, muitas vezes misturadas entre si.</a:t>
            </a:r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844" y="0"/>
            <a:ext cx="8858312" cy="642918"/>
          </a:xfrm>
        </p:spPr>
        <p:txBody>
          <a:bodyPr>
            <a:normAutofit fontScale="90000"/>
          </a:bodyPr>
          <a:lstStyle/>
          <a:p>
            <a:pPr algn="l"/>
            <a:r>
              <a:rPr lang="pt-BR" dirty="0" smtClean="0"/>
              <a:t/>
            </a:r>
            <a:br>
              <a:rPr lang="pt-BR" dirty="0" smtClean="0"/>
            </a:br>
            <a:r>
              <a:rPr lang="pt-BR" sz="4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pt-BR" sz="4000" b="1" dirty="0">
                <a:latin typeface="Arial" pitchFamily="34" charset="0"/>
                <a:cs typeface="Arial" pitchFamily="34" charset="0"/>
              </a:rPr>
              <a:t>. A interpretação natural ou </a:t>
            </a:r>
            <a:r>
              <a:rPr lang="pt-BR" sz="4000" b="1" dirty="0" smtClean="0">
                <a:latin typeface="Arial" pitchFamily="34" charset="0"/>
                <a:cs typeface="Arial" pitchFamily="34" charset="0"/>
              </a:rPr>
              <a:t>empírica...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714356"/>
            <a:ext cx="8786874" cy="592935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pt-BR" sz="12800" dirty="0">
                <a:latin typeface="Arial" pitchFamily="34" charset="0"/>
                <a:cs typeface="Arial" pitchFamily="34" charset="0"/>
              </a:rPr>
              <a:t>O Cântico dos Cânticos descreve a história do amor entre um homem e uma mulher e a apresenta como modelo para o amor humano. Pois, de todas as experiências humanas o amor é a que mais nos aproxima do divino.</a:t>
            </a:r>
          </a:p>
          <a:p>
            <a:pPr algn="just"/>
            <a:r>
              <a:rPr lang="pt-BR" sz="12800" dirty="0">
                <a:latin typeface="Arial" pitchFamily="34" charset="0"/>
                <a:cs typeface="Arial" pitchFamily="34" charset="0"/>
              </a:rPr>
              <a:t> </a:t>
            </a:r>
            <a:r>
              <a:rPr lang="pt-BR" sz="12800" b="1" dirty="0">
                <a:latin typeface="Arial" pitchFamily="34" charset="0"/>
                <a:cs typeface="Arial" pitchFamily="34" charset="0"/>
              </a:rPr>
              <a:t>2. A interpretação mítica ou </a:t>
            </a:r>
            <a:r>
              <a:rPr lang="pt-BR" sz="12800" b="1" dirty="0" smtClean="0">
                <a:latin typeface="Arial" pitchFamily="34" charset="0"/>
                <a:cs typeface="Arial" pitchFamily="34" charset="0"/>
              </a:rPr>
              <a:t>cultural...</a:t>
            </a:r>
            <a:endParaRPr lang="pt-BR" sz="12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2800" dirty="0">
                <a:latin typeface="Arial" pitchFamily="34" charset="0"/>
                <a:cs typeface="Arial" pitchFamily="34" charset="0"/>
              </a:rPr>
              <a:t>O estudo do contexto cultural da época fez surgir a interpretação mítica com duas variantes: </a:t>
            </a:r>
            <a:endParaRPr lang="pt-BR" sz="1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2800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pt-BR" sz="12800" b="1" dirty="0">
                <a:latin typeface="Arial" pitchFamily="34" charset="0"/>
                <a:cs typeface="Arial" pitchFamily="34" charset="0"/>
              </a:rPr>
              <a:t>) MÍTICO-CULTURA</a:t>
            </a:r>
            <a:r>
              <a:rPr lang="pt-BR" sz="12800" dirty="0">
                <a:latin typeface="Arial" pitchFamily="34" charset="0"/>
                <a:cs typeface="Arial" pitchFamily="34" charset="0"/>
              </a:rPr>
              <a:t>L: um conjunto de canções provenientes do rito de primavera da religião assírio-babilônica que visibiliza seu amado, o deus </a:t>
            </a:r>
            <a:r>
              <a:rPr lang="pt-BR" sz="12800" dirty="0" err="1">
                <a:latin typeface="Arial" pitchFamily="34" charset="0"/>
                <a:cs typeface="Arial" pitchFamily="34" charset="0"/>
              </a:rPr>
              <a:t>Baal</a:t>
            </a:r>
            <a:r>
              <a:rPr lang="pt-BR" sz="12800" dirty="0">
                <a:latin typeface="Arial" pitchFamily="34" charset="0"/>
                <a:cs typeface="Arial" pitchFamily="34" charset="0"/>
              </a:rPr>
              <a:t>;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sz="3500" dirty="0" smtClean="0">
                <a:latin typeface="Arial" pitchFamily="34" charset="0"/>
                <a:cs typeface="Arial" pitchFamily="34" charset="0"/>
              </a:rPr>
              <a:t>b) </a:t>
            </a:r>
            <a:r>
              <a:rPr lang="pt-BR" sz="3500" b="1" dirty="0" smtClean="0">
                <a:latin typeface="Arial" pitchFamily="34" charset="0"/>
                <a:cs typeface="Arial" pitchFamily="34" charset="0"/>
              </a:rPr>
              <a:t>MÍTICO-NATURALISTA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: canções com linguagem erótica, provenientes das festas do culto de fertilidade dos camponeses </a:t>
            </a:r>
            <a:r>
              <a:rPr lang="pt-BR" sz="3500" dirty="0" err="1">
                <a:latin typeface="Arial" pitchFamily="34" charset="0"/>
                <a:cs typeface="Arial" pitchFamily="34" charset="0"/>
              </a:rPr>
              <a:t>cananeus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, para estimular a reprodução</a:t>
            </a:r>
            <a:r>
              <a:rPr lang="pt-BR" sz="35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sz="3500" dirty="0">
                <a:latin typeface="Arial" pitchFamily="34" charset="0"/>
                <a:cs typeface="Arial" pitchFamily="34" charset="0"/>
              </a:rPr>
              <a:t>3. </a:t>
            </a:r>
            <a:r>
              <a:rPr lang="pt-BR" sz="3500" b="1" dirty="0">
                <a:latin typeface="Arial" pitchFamily="34" charset="0"/>
                <a:cs typeface="Arial" pitchFamily="34" charset="0"/>
              </a:rPr>
              <a:t>A interpretação popular ou </a:t>
            </a:r>
            <a:r>
              <a:rPr lang="pt-BR" sz="3500" b="1" dirty="0" smtClean="0">
                <a:latin typeface="Arial" pitchFamily="34" charset="0"/>
                <a:cs typeface="Arial" pitchFamily="34" charset="0"/>
              </a:rPr>
              <a:t>histórica...</a:t>
            </a:r>
            <a:endParaRPr lang="pt-BR" sz="35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3500" dirty="0">
                <a:latin typeface="Arial" pitchFamily="34" charset="0"/>
                <a:cs typeface="Arial" pitchFamily="34" charset="0"/>
              </a:rPr>
              <a:t>Situa o Cântico dos Cânticos dentro da história do povo de Deus e procura mostrar como ele toma posição nos conflitos da época pós-exílica. </a:t>
            </a:r>
            <a:endParaRPr lang="pt-BR" sz="35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3500" dirty="0" smtClean="0">
                <a:latin typeface="Arial" pitchFamily="34" charset="0"/>
                <a:cs typeface="Arial" pitchFamily="34" charset="0"/>
              </a:rPr>
              <a:t>Junto 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com o livro de Rute e outros livros o Cântico dos Cânticos reage contra a política oficial de Esdras e Neemias e faz uma proposta de reconstrução do povo a partir do clã e do campo.</a:t>
            </a:r>
          </a:p>
          <a:p>
            <a:pPr algn="just"/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0"/>
            <a:ext cx="8715436" cy="642918"/>
          </a:xfrm>
        </p:spPr>
        <p:txBody>
          <a:bodyPr>
            <a:normAutofit fontScale="90000"/>
          </a:bodyPr>
          <a:lstStyle/>
          <a:p>
            <a:pPr algn="l"/>
            <a:r>
              <a:rPr lang="pt-BR" dirty="0" smtClean="0"/>
              <a:t/>
            </a:r>
            <a:br>
              <a:rPr lang="pt-BR" dirty="0" smtClean="0"/>
            </a:br>
            <a:r>
              <a:rPr lang="pt-BR" sz="4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pt-BR" sz="4000" b="1" dirty="0">
                <a:latin typeface="Arial" pitchFamily="34" charset="0"/>
                <a:cs typeface="Arial" pitchFamily="34" charset="0"/>
              </a:rPr>
              <a:t>. A interpretação mística ou </a:t>
            </a:r>
            <a:r>
              <a:rPr lang="pt-BR" sz="4000" b="1" dirty="0" smtClean="0">
                <a:latin typeface="Arial" pitchFamily="34" charset="0"/>
                <a:cs typeface="Arial" pitchFamily="34" charset="0"/>
              </a:rPr>
              <a:t>alegórica.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/>
            </a:r>
            <a:br>
              <a:rPr lang="pt-BR" sz="4000" dirty="0">
                <a:latin typeface="Arial" pitchFamily="34" charset="0"/>
                <a:cs typeface="Arial" pitchFamily="34" charset="0"/>
              </a:rPr>
            </a:b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928670"/>
            <a:ext cx="8715436" cy="5643602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A leitura mística ou alegórica toma várias direções: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pt-BR" dirty="0">
                <a:latin typeface="Arial" pitchFamily="34" charset="0"/>
                <a:cs typeface="Arial" pitchFamily="34" charset="0"/>
              </a:rPr>
              <a:t>. O Amor entre o homem e a mulher descrito no Cântico dos Cânticos é uma alegoria do amor entre Javé e seu povo;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pt-BR" dirty="0">
                <a:latin typeface="Arial" pitchFamily="34" charset="0"/>
                <a:cs typeface="Arial" pitchFamily="34" charset="0"/>
              </a:rPr>
              <a:t>. O homem e a mulher no Jardim evocam o primeiro casal no paraíso terrestre;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pt-BR" dirty="0">
                <a:latin typeface="Arial" pitchFamily="34" charset="0"/>
                <a:cs typeface="Arial" pitchFamily="34" charset="0"/>
              </a:rPr>
              <a:t>. A interpretação cristã vê no Cântico dos Cânticos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um SÍMBOLO DO AMOR ENTRE CRISTO E SUA IGREJA; ENTRE CRISTO E A ALMA.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1204</Words>
  <Application>Microsoft Office PowerPoint</Application>
  <PresentationFormat>Apresentação na tela (4:3)</PresentationFormat>
  <Paragraphs>60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 CÂNTICO DOS CÂNTICOS... </vt:lpstr>
      <vt:lpstr>Slide 2</vt:lpstr>
      <vt:lpstr>Slide 3</vt:lpstr>
      <vt:lpstr>Slide 4</vt:lpstr>
      <vt:lpstr>Slide 5</vt:lpstr>
      <vt:lpstr>Slide 6</vt:lpstr>
      <vt:lpstr> 1. A interpretação natural ou empírica... </vt:lpstr>
      <vt:lpstr>Slide 8</vt:lpstr>
      <vt:lpstr> 4. A interpretação mística ou alegórica. </vt:lpstr>
      <vt:lpstr> SEM FESTA NÃO HÁ LUTA... </vt:lpstr>
      <vt:lpstr>Slide 11</vt:lpstr>
      <vt:lpstr>REVELA O AMOR DE DEUS AO POVO..</vt:lpstr>
      <vt:lpstr>Slide 13</vt:lpstr>
      <vt:lpstr>Slide 14</vt:lpstr>
      <vt:lpstr> INTERPRETAÇÃO RELIGIOSA: 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CÂNTICO DOS CÂNTICOS...</dc:title>
  <dc:creator>user</dc:creator>
  <cp:lastModifiedBy>user</cp:lastModifiedBy>
  <cp:revision>8</cp:revision>
  <dcterms:created xsi:type="dcterms:W3CDTF">2016-08-03T12:02:08Z</dcterms:created>
  <dcterms:modified xsi:type="dcterms:W3CDTF">2016-08-09T14:40:21Z</dcterms:modified>
</cp:coreProperties>
</file>