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318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AEB1-8558-4FF4-9F64-F31DB3DCA5D2}" type="datetimeFigureOut">
              <a:rPr lang="pt-BR" smtClean="0"/>
              <a:pPr/>
              <a:t>08/08/2016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8418-E9F9-4396-8FDD-6F2DF7B77A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AEB1-8558-4FF4-9F64-F31DB3DCA5D2}" type="datetimeFigureOut">
              <a:rPr lang="pt-BR" smtClean="0"/>
              <a:pPr/>
              <a:t>08/08/2016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8418-E9F9-4396-8FDD-6F2DF7B77A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AEB1-8558-4FF4-9F64-F31DB3DCA5D2}" type="datetimeFigureOut">
              <a:rPr lang="pt-BR" smtClean="0"/>
              <a:pPr/>
              <a:t>08/08/2016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8418-E9F9-4396-8FDD-6F2DF7B77A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AEB1-8558-4FF4-9F64-F31DB3DCA5D2}" type="datetimeFigureOut">
              <a:rPr lang="pt-BR" smtClean="0"/>
              <a:pPr/>
              <a:t>08/08/2016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8418-E9F9-4396-8FDD-6F2DF7B77A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AEB1-8558-4FF4-9F64-F31DB3DCA5D2}" type="datetimeFigureOut">
              <a:rPr lang="pt-BR" smtClean="0"/>
              <a:pPr/>
              <a:t>08/08/2016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8418-E9F9-4396-8FDD-6F2DF7B77A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AEB1-8558-4FF4-9F64-F31DB3DCA5D2}" type="datetimeFigureOut">
              <a:rPr lang="pt-BR" smtClean="0"/>
              <a:pPr/>
              <a:t>08/08/2016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8418-E9F9-4396-8FDD-6F2DF7B77A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AEB1-8558-4FF4-9F64-F31DB3DCA5D2}" type="datetimeFigureOut">
              <a:rPr lang="pt-BR" smtClean="0"/>
              <a:pPr/>
              <a:t>08/08/2016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8418-E9F9-4396-8FDD-6F2DF7B77A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AEB1-8558-4FF4-9F64-F31DB3DCA5D2}" type="datetimeFigureOut">
              <a:rPr lang="pt-BR" smtClean="0"/>
              <a:pPr/>
              <a:t>08/08/2016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8418-E9F9-4396-8FDD-6F2DF7B77A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AEB1-8558-4FF4-9F64-F31DB3DCA5D2}" type="datetimeFigureOut">
              <a:rPr lang="pt-BR" smtClean="0"/>
              <a:pPr/>
              <a:t>08/08/2016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8418-E9F9-4396-8FDD-6F2DF7B77A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AEB1-8558-4FF4-9F64-F31DB3DCA5D2}" type="datetimeFigureOut">
              <a:rPr lang="pt-BR" smtClean="0"/>
              <a:pPr/>
              <a:t>08/08/2016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8418-E9F9-4396-8FDD-6F2DF7B77A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AEB1-8558-4FF4-9F64-F31DB3DCA5D2}" type="datetimeFigureOut">
              <a:rPr lang="pt-BR" smtClean="0"/>
              <a:pPr/>
              <a:t>08/08/2016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8418-E9F9-4396-8FDD-6F2DF7B77A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EAEB1-8558-4FF4-9F64-F31DB3DCA5D2}" type="datetimeFigureOut">
              <a:rPr lang="pt-BR" smtClean="0"/>
              <a:pPr/>
              <a:t>08/08/2016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28418-E9F9-4396-8FDD-6F2DF7B77A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presenta__o_do_Microsoft_Office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572560" cy="6500858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 que é Cultura?</a:t>
            </a:r>
          </a:p>
          <a:p>
            <a:pPr algn="just">
              <a:buFont typeface="Arial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Cultura</a:t>
            </a:r>
            <a:r>
              <a:rPr lang="pt-B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significa todo aquele </a:t>
            </a:r>
            <a:r>
              <a:rPr lang="pt-BR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complexo que inclui o conhecimento, a arte, as crenças, a lei, a moral, os costumes e todos os hábitos e aptidões adquiridos pelo ser humano </a:t>
            </a:r>
            <a:r>
              <a:rPr lang="pt-B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não somente em família, como também por fazer parte de uma sociedade da qual é membro</a:t>
            </a:r>
            <a: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Inclui: MITOS, VALORES, CRENÇAS, COSTUMES, CONVICÇÕES, HÁBITOS,</a:t>
            </a:r>
            <a:endParaRPr lang="pt-BR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://www.resumosetrabalhos.com.br/000655175.png"/>
          <p:cNvPicPr>
            <a:picLocks noGrp="1"/>
          </p:cNvPicPr>
          <p:nvPr>
            <p:ph idx="1"/>
          </p:nvPr>
        </p:nvPicPr>
        <p:blipFill>
          <a:blip r:embed="rId2"/>
          <a:srcRect r="2692" b="4762"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://4.bp.blogspot.com/-Vu8kFo0nQ2s/Umqyrb3RxeI/AAAAAAAAB3U/dQ7n6wo8Oco/s1600/grecia+clasica++history-peru.blogspot.com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://www.descobriregipto.com/wp-content/uploads/2014/11/Bibioteca-antiga-de-Alexandria...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://redesaude.org.br/comunica/wp-content/uploads/2015/03/agor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://paradigmatrix.net/wp-content/uploads/2013/12/alexandria2.jpg"/>
          <p:cNvPicPr>
            <a:picLocks noGrp="1"/>
          </p:cNvPicPr>
          <p:nvPr>
            <p:ph idx="1"/>
          </p:nvPr>
        </p:nvPicPr>
        <p:blipFill>
          <a:blip r:embed="rId2"/>
          <a:srcRect t="10334" b="9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://anapgoncalves.files.wordpress.com/2013/05/renascimento_prespetiv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://chroniques-rebelles.info/IMG/jpg/Agora-1-1555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://lh4.ggpht.com/-ZfctE99S4W0/T8WCxoEMqVI/AAAAAAAADps/NJJxgZ4fqQE/image_thumb%25255B21%25255D.png?imgmax=80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s://encrypted-tbn2.gstatic.com/images?q=tbn:ANd9GcS3eCQdK81bV9mcEnqix-1nYM0XuQ9WvP-50arx3J--oTZufozx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://imagens.americanas.com.br/produtos/01/00/item/6042/4/6042499_1GG.jpg"/>
          <p:cNvPicPr>
            <a:picLocks noGrp="1"/>
          </p:cNvPicPr>
          <p:nvPr>
            <p:ph idx="1"/>
          </p:nvPr>
        </p:nvPicPr>
        <p:blipFill>
          <a:blip r:embed="rId2"/>
          <a:srcRect l="20600" t="28800" r="18800" b="13600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500858"/>
          </a:xfrm>
        </p:spPr>
        <p:txBody>
          <a:bodyPr/>
          <a:lstStyle/>
          <a:p>
            <a:pPr algn="just"/>
            <a:r>
              <a:rPr lang="pt-BR" sz="3600" b="1" dirty="0">
                <a:latin typeface="Arial" pitchFamily="34" charset="0"/>
                <a:cs typeface="Arial" pitchFamily="34" charset="0"/>
              </a:rPr>
              <a:t>ATITUDES, LÍNGUA, LEIS E PRÁTICAS CARACTERÍSTICAS DE UMA DETERMINADA SOCIEDADE E ÉPOCA.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600" dirty="0">
                <a:latin typeface="Arial" pitchFamily="34" charset="0"/>
                <a:cs typeface="Arial" pitchFamily="34" charset="0"/>
              </a:rPr>
              <a:t>Ela revela o modo de viver, sentir e pensar que dá cor própria diferente a cada povo. </a:t>
            </a:r>
          </a:p>
          <a:p>
            <a:r>
              <a:rPr lang="pt-BR" sz="3600" b="1" dirty="0">
                <a:latin typeface="Arial" pitchFamily="34" charset="0"/>
                <a:cs typeface="Arial" pitchFamily="34" charset="0"/>
              </a:rPr>
              <a:t>CULTURA BRASILEIRA: HERANÇA DE OUTROS POVOS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endParaRPr lang="pt-BR" sz="36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0"/>
            <a:ext cx="8858312" cy="68580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3900" b="1" dirty="0">
                <a:latin typeface="Arial" pitchFamily="34" charset="0"/>
                <a:cs typeface="Arial" pitchFamily="34" charset="0"/>
              </a:rPr>
              <a:t>A LITERATURA SAPIENCIAL FLORESCEU EM TODO O ANTIGO ORIENTE.</a:t>
            </a:r>
            <a:r>
              <a:rPr lang="pt-BR" sz="3900" dirty="0">
                <a:latin typeface="Arial" pitchFamily="34" charset="0"/>
                <a:cs typeface="Arial" pitchFamily="34" charset="0"/>
              </a:rPr>
              <a:t> </a:t>
            </a:r>
            <a:endParaRPr lang="pt-BR" sz="3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9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3900" dirty="0">
                <a:latin typeface="Arial" pitchFamily="34" charset="0"/>
                <a:cs typeface="Arial" pitchFamily="34" charset="0"/>
              </a:rPr>
              <a:t>Egito produziu escritos de Sabedoria. Na Mesopotâmia, foram compostos provérbios, fábulas e poemas sobre o sofrimento que se assemelham ao livro de </a:t>
            </a:r>
            <a:r>
              <a:rPr lang="pt-BR" sz="3900" dirty="0" err="1">
                <a:latin typeface="Arial" pitchFamily="34" charset="0"/>
                <a:cs typeface="Arial" pitchFamily="34" charset="0"/>
              </a:rPr>
              <a:t>Jó</a:t>
            </a:r>
            <a:r>
              <a:rPr lang="pt-BR" sz="3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3900" dirty="0">
                <a:latin typeface="Arial" pitchFamily="34" charset="0"/>
                <a:cs typeface="Arial" pitchFamily="34" charset="0"/>
              </a:rPr>
              <a:t>Não tem preocupação filosófica como à maneira dos gregos, mas colhendo os frutos da experiência. </a:t>
            </a:r>
            <a:endParaRPr lang="pt-BR" sz="3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900" b="1" dirty="0" smtClean="0">
                <a:latin typeface="Arial" pitchFamily="34" charset="0"/>
                <a:cs typeface="Arial" pitchFamily="34" charset="0"/>
              </a:rPr>
              <a:t>É </a:t>
            </a:r>
            <a:r>
              <a:rPr lang="pt-BR" sz="3900" b="1" dirty="0">
                <a:latin typeface="Arial" pitchFamily="34" charset="0"/>
                <a:cs typeface="Arial" pitchFamily="34" charset="0"/>
              </a:rPr>
              <a:t>UMA ARTE DE VIVER BEM E UM SINAL DE BOA EDUCAÇÃO. ENSINA O HOMEM A SE CONFORMAR À ORDEM DO UNIVERSO E DEVERIA DAR-LHE OS MEIOS DE SER FELIZ E PROSPERAR.</a:t>
            </a:r>
            <a:r>
              <a:rPr lang="pt-BR" sz="39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pt-BR" sz="39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0"/>
            <a:ext cx="8786874" cy="68580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t-BR" sz="14400" dirty="0" smtClean="0">
                <a:latin typeface="Arial" pitchFamily="34" charset="0"/>
                <a:cs typeface="Arial" pitchFamily="34" charset="0"/>
              </a:rPr>
              <a:t>Mas nem sempre isto acontece; por isso, esta experiência justifica o pessimismo de certas obras de sabedoria tanto no Egito como na Mesopotâmia.</a:t>
            </a:r>
          </a:p>
          <a:p>
            <a:pPr algn="just"/>
            <a:r>
              <a:rPr lang="pt-BR" sz="14400" b="1" dirty="0">
                <a:latin typeface="Arial" pitchFamily="34" charset="0"/>
                <a:cs typeface="Arial" pitchFamily="34" charset="0"/>
              </a:rPr>
              <a:t>ISRAEL CONHECEU ESTÁ SABEDORIA E FOI INFLUENCIADO POR ELA. MAS A PRÓPRIA BÍBLIA DIZ QUE A SABEDORIA DE SALOMÃO ULTRAPASSA ESSA SABEDORIA.</a:t>
            </a:r>
            <a:endParaRPr lang="pt-BR" sz="14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4400" dirty="0">
                <a:latin typeface="Arial" pitchFamily="34" charset="0"/>
                <a:cs typeface="Arial" pitchFamily="34" charset="0"/>
              </a:rPr>
              <a:t>Apesar de nos livros sapienciais conter a sabedoria dos estrangeiros, têm semelhanças e diferenças e entre elas se destaca</a:t>
            </a:r>
            <a:r>
              <a:rPr lang="pt-BR" sz="14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sz="14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214290"/>
            <a:ext cx="8715436" cy="5929354"/>
          </a:xfrm>
        </p:spPr>
        <p:txBody>
          <a:bodyPr>
            <a:normAutofit/>
          </a:bodyPr>
          <a:lstStyle/>
          <a:p>
            <a:pPr algn="just"/>
            <a:r>
              <a:rPr lang="pt-BR" sz="3600" b="1" dirty="0">
                <a:latin typeface="Arial" pitchFamily="34" charset="0"/>
                <a:cs typeface="Arial" pitchFamily="34" charset="0"/>
              </a:rPr>
              <a:t>A SABEDORIA DE ISRAEL É CONSIDERADA SOB UMA LUZ MAIS ALTA, A DA RELIGIÃO JAVISTA.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600" dirty="0">
                <a:latin typeface="Arial" pitchFamily="34" charset="0"/>
                <a:cs typeface="Arial" pitchFamily="34" charset="0"/>
              </a:rPr>
              <a:t>Apesar da origem comum e de tantas semelhanças, existe por essa causa em favor da Sabedoria Israelita,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UMA DIFERENÇA ESSENCIAL QUE SE ACENTUA COM O PROGRESSO DA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REVELAÇÃO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(SABEDORIA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INSPIRADA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).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3900" b="1" dirty="0">
                <a:latin typeface="Arial" pitchFamily="34" charset="0"/>
                <a:cs typeface="Arial" pitchFamily="34" charset="0"/>
              </a:rPr>
              <a:t>A OPOSIÇÃO SABEDORIA – LOUCURA TRANSFORMA-SE NUMA OPOSIÇÃO ENTRE JUSTIÇA E INIQUIDADE, ENTRE PIEDADE E IMPIEDADE. </a:t>
            </a:r>
            <a:endParaRPr lang="pt-BR" sz="39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9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3900" b="1" dirty="0">
                <a:latin typeface="Arial" pitchFamily="34" charset="0"/>
                <a:cs typeface="Arial" pitchFamily="34" charset="0"/>
              </a:rPr>
              <a:t>VERDADEIRA SABEDORIA, COM EFEITO, É O TEMOR DE DEUS, E O TEMOR DE DEUS É A PIEDADE.</a:t>
            </a:r>
            <a:endParaRPr lang="pt-BR" sz="39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900" dirty="0">
                <a:latin typeface="Arial" pitchFamily="34" charset="0"/>
                <a:cs typeface="Arial" pitchFamily="34" charset="0"/>
              </a:rPr>
              <a:t>Se a Sabedoria Oriental é Humanismo, poder-se-ia dizer que </a:t>
            </a:r>
            <a:r>
              <a:rPr lang="pt-BR" sz="3900" b="1" dirty="0">
                <a:latin typeface="Arial" pitchFamily="34" charset="0"/>
                <a:cs typeface="Arial" pitchFamily="34" charset="0"/>
              </a:rPr>
              <a:t>A SABEDORIA ISRAELITA É UM “HUMANISMO DEVOTO</a:t>
            </a:r>
            <a:r>
              <a:rPr lang="pt-BR" sz="3900" b="1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pt-BR" sz="3900" b="1" dirty="0">
                <a:latin typeface="Arial" pitchFamily="34" charset="0"/>
                <a:cs typeface="Arial" pitchFamily="34" charset="0"/>
              </a:rPr>
              <a:t> </a:t>
            </a:r>
            <a:endParaRPr lang="pt-BR" sz="39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0"/>
            <a:ext cx="8715436" cy="6858000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3600" b="1" dirty="0">
                <a:latin typeface="Arial" pitchFamily="34" charset="0"/>
                <a:cs typeface="Arial" pitchFamily="34" charset="0"/>
              </a:rPr>
              <a:t>É SOMENTE NOS ESCRITOS PÓS-EXÍLIO QUE SE DIRÁ QUE SÓ DEUS É SÁBIO, POSSUINDO UMA SABEDORIA TRANSCENDENTE, QUE O HOMEM VÊ ATUANDO NA CRIAÇÃO, MAS QUE É INCAPAZ DE PERSCRUTAR ( JÓ 28, 38-39; ECLO 1,1-10; 16,24; 39,12S. 42,15-43,33).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600" b="1" dirty="0">
                <a:latin typeface="Arial" pitchFamily="34" charset="0"/>
                <a:cs typeface="Arial" pitchFamily="34" charset="0"/>
              </a:rPr>
              <a:t>PERSONIFICAÇÃO DA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SABEDORIA...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600" b="1" dirty="0">
                <a:latin typeface="Arial" pitchFamily="34" charset="0"/>
                <a:cs typeface="Arial" pitchFamily="34" charset="0"/>
              </a:rPr>
              <a:t>Na fase do desenvolvimento sapiencial anterior ao Exílio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, a sabedoria parece limitar-se ao âmbito da experiência histórica e religiosa de Israel.</a:t>
            </a:r>
          </a:p>
          <a:p>
            <a:pPr algn="just">
              <a:buNone/>
            </a:pP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0"/>
            <a:ext cx="8858312" cy="68580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600" b="1" dirty="0">
                <a:latin typeface="Arial" pitchFamily="34" charset="0"/>
                <a:cs typeface="Arial" pitchFamily="34" charset="0"/>
              </a:rPr>
              <a:t>Mas, depois do Exílio verifica-se uma evolução substancial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: 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partir daí, a sabedoria tende a ser considerada como uma realidade autônoma, distinta de Deus e do homem.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Quer dizer: começa a surgir um processo da personificação da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sabedoria.</a:t>
            </a:r>
          </a:p>
          <a:p>
            <a:pPr algn="just"/>
            <a:r>
              <a:rPr lang="pt-BR" sz="3600" dirty="0"/>
              <a:t>Para além de uma sabedoria proverbial, que regula com sucesso a vida do homem, os sábios começam a desvendar e a admirar uma sabedoria observável a partir da ordem, harmonia e movimento do </a:t>
            </a:r>
            <a:r>
              <a:rPr lang="pt-BR" sz="3600" dirty="0" smtClean="0"/>
              <a:t>Universo.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8858280" cy="6858000"/>
          </a:xfrm>
        </p:spPr>
        <p:txBody>
          <a:bodyPr>
            <a:no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É o que o livro do Gênesis no capítulo 1 apresenta em linguagem catequética, e os Salmos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Sl</a:t>
            </a:r>
            <a:r>
              <a:rPr lang="pt-BR" dirty="0">
                <a:latin typeface="Arial" pitchFamily="34" charset="0"/>
                <a:cs typeface="Arial" pitchFamily="34" charset="0"/>
              </a:rPr>
              <a:t> 8,19 e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Sl</a:t>
            </a:r>
            <a:r>
              <a:rPr lang="pt-BR" dirty="0">
                <a:latin typeface="Arial" pitchFamily="34" charset="0"/>
                <a:cs typeface="Arial" pitchFamily="34" charset="0"/>
              </a:rPr>
              <a:t> 104 apresentam em forma de oração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O próprio livro do Deuteronômio</a:t>
            </a:r>
            <a:r>
              <a:rPr lang="pt-BR" dirty="0">
                <a:latin typeface="Arial" pitchFamily="34" charset="0"/>
                <a:cs typeface="Arial" pitchFamily="34" charset="0"/>
              </a:rPr>
              <a:t> fala de «leis tão sábias» dadas a Israel que provocam a admiração dos outros povos vizinhos (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Dt</a:t>
            </a:r>
            <a:r>
              <a:rPr lang="pt-BR" dirty="0">
                <a:latin typeface="Arial" pitchFamily="34" charset="0"/>
                <a:cs typeface="Arial" pitchFamily="34" charset="0"/>
              </a:rPr>
              <a:t> 4,5-8).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Ben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Sirac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chega mesmo a identificar a sabedoria com a lei do Altíssimo (Sir 24,22-23) e diz que a sabedoria estabelece a sua morada em Israel sob a forma de lei (Sir 24,8). 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0"/>
            <a:ext cx="9001156" cy="6643710"/>
          </a:xfrm>
        </p:spPr>
        <p:txBody>
          <a:bodyPr/>
          <a:lstStyle/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Também o livro dos Provérbios</a:t>
            </a:r>
            <a:r>
              <a:rPr lang="pt-BR" dirty="0">
                <a:latin typeface="Arial" pitchFamily="34" charset="0"/>
                <a:cs typeface="Arial" pitchFamily="34" charset="0"/>
              </a:rPr>
              <a:t> fala da sabedoria presidindo à obra da criação (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Pr</a:t>
            </a:r>
            <a:r>
              <a:rPr lang="pt-BR" dirty="0">
                <a:latin typeface="Arial" pitchFamily="34" charset="0"/>
                <a:cs typeface="Arial" pitchFamily="34" charset="0"/>
              </a:rPr>
              <a:t> 8,25-36). Trata-se sempre da mesma sabedoria que leva 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homem, ao </a:t>
            </a:r>
            <a:r>
              <a:rPr lang="pt-BR" dirty="0">
                <a:latin typeface="Arial" pitchFamily="34" charset="0"/>
                <a:cs typeface="Arial" pitchFamily="34" charset="0"/>
              </a:rPr>
              <a:t>encontro com o universo de Deus e ao encontro com o Deus do Universo.</a:t>
            </a: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A apresentação da sabedoria como um ser distinto de Deus e do homem, que age por si, ou seja, como uma pessoa mais do que qualquer outra coisa ou aspectos, quer, sobretudo realçar a preciosidade e autenticidade dessa mesma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sabedoria.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0"/>
            <a:ext cx="8758238" cy="6715148"/>
          </a:xfrm>
        </p:spPr>
        <p:txBody>
          <a:bodyPr/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Temos aqui algo que ultrapassará os limites da simples personificação literária, mas que ainda não chega verdadeiramente ao conceito de “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hipóstasis</a:t>
            </a:r>
            <a:r>
              <a:rPr lang="pt-BR" dirty="0">
                <a:latin typeface="Arial" pitchFamily="34" charset="0"/>
                <a:cs typeface="Arial" pitchFamily="34" charset="0"/>
              </a:rPr>
              <a:t>”, guardando o seu mistério, que o Novo Testamento virá, em parte, desvendar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No prólogo dos Provérbios</a:t>
            </a:r>
            <a:r>
              <a:rPr lang="pt-BR" dirty="0">
                <a:latin typeface="Arial" pitchFamily="34" charset="0"/>
                <a:cs typeface="Arial" pitchFamily="34" charset="0"/>
              </a:rPr>
              <a:t>,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vemos a sabedoria a convidar para a sua mesa (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Pr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9,1-6); a ameaçar quem a rejeita, porque a vida ou a morte do homem depende da sua capacidade de acolher ou de rejeitar a sabedoria (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Pr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8,25-36).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42852"/>
            <a:ext cx="8715436" cy="671514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Ela pertence à esfera de Deus: só Ele a possui verdadeiramente e pode enviá-la como companheira e amiga do homem.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É </a:t>
            </a:r>
            <a:r>
              <a:rPr lang="pt-BR" dirty="0">
                <a:latin typeface="Arial" pitchFamily="34" charset="0"/>
                <a:cs typeface="Arial" pitchFamily="34" charset="0"/>
              </a:rPr>
              <a:t>por isso que Ben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Sirac</a:t>
            </a:r>
            <a:r>
              <a:rPr lang="pt-BR" dirty="0">
                <a:latin typeface="Arial" pitchFamily="34" charset="0"/>
                <a:cs typeface="Arial" pitchFamily="34" charset="0"/>
              </a:rPr>
              <a:t> e o autor do livro da Sabedoria se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dirige </a:t>
            </a:r>
            <a:r>
              <a:rPr lang="pt-BR" dirty="0">
                <a:latin typeface="Arial" pitchFamily="34" charset="0"/>
                <a:cs typeface="Arial" pitchFamily="34" charset="0"/>
              </a:rPr>
              <a:t>a Deus em atitude de oração, pedindo o dom da sabedoria (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Sb</a:t>
            </a:r>
            <a:r>
              <a:rPr lang="pt-BR" dirty="0">
                <a:latin typeface="Arial" pitchFamily="34" charset="0"/>
                <a:cs typeface="Arial" pitchFamily="34" charset="0"/>
              </a:rPr>
              <a:t> 8,21; Sir 39,5-6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ORIGEM E NATUREZA DA SABEDORIA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Os provérbios do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povo...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Falando dos “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PROVÉRBIOS DO POVO”,</a:t>
            </a:r>
            <a:r>
              <a:rPr lang="pt-BR" dirty="0">
                <a:latin typeface="Arial" pitchFamily="34" charset="0"/>
                <a:cs typeface="Arial" pitchFamily="34" charset="0"/>
              </a:rPr>
              <a:t> não estamos falando do Livro dos Provérbios, mas de todos os provérbios que existem espalhados na Bíblia inteira, tanto no livro dos Provérbios como nos outros livros. 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5857916"/>
          </a:xfrm>
        </p:spPr>
        <p:txBody>
          <a:bodyPr>
            <a:normAutofit/>
          </a:bodyPr>
          <a:lstStyle/>
          <a:p>
            <a:pPr algn="just"/>
            <a:r>
              <a:rPr lang="pt-BR" sz="3600" dirty="0">
                <a:latin typeface="Arial" pitchFamily="34" charset="0"/>
                <a:cs typeface="Arial" pitchFamily="34" charset="0"/>
              </a:rPr>
              <a:t>Aqui limitamo-nos a citar algumas contribuições culturais dos três grupos étnicos principais que formaram o povo brasileiro: o índio, o branco e o negro. 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600" dirty="0" smtClean="0">
                <a:latin typeface="Arial" pitchFamily="34" charset="0"/>
                <a:cs typeface="Arial" pitchFamily="34" charset="0"/>
              </a:rPr>
              <a:t>Assim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como estes três povos formaram fundamentalmente a população do Brasil, também a cultura de cada um deles deixou suas marcas no povo brasileiro. 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0"/>
            <a:ext cx="8715436" cy="671514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É NO PROVÉRBIO QUE APARECE O COMEÇO, O NASCIMENTO DA SABEDORIA.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1. Como nasce um provérbio:...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A VIDA FALOU E REVELOU UMA VERDADE.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E falou através da busca e da reflexão do grupo. Foi uma descoberta muito simples, muito importante para a caminhada da comunidade. Todos deviam conhecê-la. Então, um dos presentes conseguiu formular a descoberta do grupo no seguinte ditado: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BR" b="1" dirty="0" smtClean="0"/>
              <a:t>“TODOS OS DIAS DO POBRE SÃO TRISTES, MAS O CORAÇÃO CONTENTE É UMA FESTA SEM FIM!” (PR 15,15).</a:t>
            </a:r>
            <a:endParaRPr lang="pt-BR" dirty="0" smtClean="0"/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0"/>
            <a:ext cx="9001156" cy="6715148"/>
          </a:xfrm>
        </p:spPr>
        <p:txBody>
          <a:bodyPr>
            <a:no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Como existem muitos outros provérbios. Todos nasceram e nascem da observação da realidade e do comportamento das pessoas.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Os provérbios são as UNIDADES MENORES DOS LIVROS SAPIENCIAIS.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São tijolos com que foram CONSTRUINDO A CASA DA SABEDORIA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Em hebraico se Dia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mashal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isto é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, PROVÉRBIO OU DITADO.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 SÁBIO ERA AQUELE QUE CONSEGUIA FORMULAR DENTRO DE UM MASHAL AS EXPERIÊNCIAS VIVIDAS PELO GRUPO.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14290"/>
            <a:ext cx="8401080" cy="642942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2. SITUANDO A QUESTÃO DA ORIGEM DA SABEDORIA...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600" dirty="0" smtClean="0">
                <a:latin typeface="Arial" pitchFamily="34" charset="0"/>
                <a:cs typeface="Arial" pitchFamily="34" charset="0"/>
              </a:rPr>
              <a:t>Formular um provérbio não é apenas criar uma frase bonita. Tem a ver com a vida do povo!</a:t>
            </a:r>
          </a:p>
          <a:p>
            <a:pPr algn="just"/>
            <a:r>
              <a:rPr lang="pt-BR" sz="3600" dirty="0" smtClean="0">
                <a:latin typeface="Arial" pitchFamily="34" charset="0"/>
                <a:cs typeface="Arial" pitchFamily="34" charset="0"/>
              </a:rPr>
              <a:t> É o resultado de uma descoberta. É como uma vitória após longa luta! Como um relâmpago que de repente, faz enxergar no escuro. É como descobrir um remédio eficaz e escrevê-lo num caderno para não esquecer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0"/>
            <a:ext cx="8643998" cy="6643710"/>
          </a:xfrm>
        </p:spPr>
        <p:txBody>
          <a:bodyPr/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UM PROVÉRBIO REFLETE A EXPERIÊNCIA DE UM GRUPO.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Por isso não tem dono, é anônimo. Hoje se fazem coleções dos dizeres que aparecem no pára-choque dos caminhões.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 mesmo já se fazia com os provérbios do povo de Deus no tempo do rei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Ezequias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Pr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25,1).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NA SUA ORIGEM, A SABEDORIA REPRESENTA O ESFORÇO DO SER HUMANO PARA DEFENDER A VIDA.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Introduzida neste mundo, no meio de uma natureza muitas vezes hostil, a vida humana é constantemente ameaçada e tem de aprender a sobreviver. 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TEM DE LUTAR PARA SE DEFENDER. A SABEDORIA NASCE DO DESAFIO DOS PROBLEMAS DA VIDA.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NA SUA ORIGEM, A SABEDORIA REPRESENTA O ESFORÇO DO SER HUMANO PARA DEFENDER A VIDA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OS LIVROS SAPIENCIAIS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tratam dos males que nos ameaçam constantemente: doença, morte, exploração, sofrimento, injustiça. 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TRATAM DAS OCUPAÇÕES E DIFICULDADES DIÁRIAS: AMOR, CASAMENTO, FAMÍLIA, AMIZADE, EDUCAÇÃO, SAÚDE, TRABALHO, ORGANIZAÇÃO, GOVERNO ETC.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 Hoje na América Latina, A SABEDORIA ESTÁ RENASCENDO NO MEIO DOS POBRES, POIS MAIS DO QUE NUNCA SUA VIDA ESTÁ SENDO AMEAÇADA!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500858"/>
          </a:xfrm>
        </p:spPr>
        <p:txBody>
          <a:bodyPr/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A SABEDORIA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representa o esforço de descobrir as leis escondidas que regem a natureza e a vida.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 Experimentando e errando, o agricultor descobre qual a melhor terra para o milho, qual o tempo certo para o plantio de arroz; a mãe de família descobre a planta que cura a doença do filho; educador descobre como formar melhor os jovens...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 repetição constante de uma mesma experiência ajuda a descobrir as leis escondidas da natureza.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50085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Ora, a formulação destas descobertas em forma de provérbios é o primeiro passo no longo caminho da luta em defesa da vida. 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OS PROVÉRBIOS ILUMINAM A SITUAÇÃO, CONSCIENTIZAM O POVO E TORNAM-SE O QUADRO DE REFERÊNCIAS DO GRUPO, O SEU PATRIMÔNIO CULTURAL.</a:t>
            </a:r>
          </a:p>
          <a:p>
            <a:pPr algn="just"/>
            <a:r>
              <a:rPr lang="pt-BR" dirty="0" smtClean="0"/>
              <a:t>Conformando a vida a estas leis, a vida se organiza e cresce. Torna-se mais vida.</a:t>
            </a:r>
          </a:p>
          <a:p>
            <a:pPr algn="just"/>
            <a:r>
              <a:rPr lang="pt-BR" dirty="0" smtClean="0"/>
              <a:t> </a:t>
            </a:r>
            <a:r>
              <a:rPr lang="pt-BR" b="1" dirty="0" smtClean="0"/>
              <a:t>No fundo, A SABEDORIA É UM ATO DE OBEDIÊNCIA ÀS LEIS DA NATUREZA; É UM ESFORÇO PARA ORGANIZAR A VIDA.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0"/>
            <a:ext cx="8715436" cy="6643710"/>
          </a:xfrm>
        </p:spPr>
        <p:txBody>
          <a:bodyPr>
            <a:no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A SABEDORIA, NA SUA ORIGEM, NÃO VEM DE UM ENSINAMENTO DE FORA, MAS NASCE DE DENTRO. VEM DA PRÁTICA E DA LUTA DO POVO.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Nasce da própria vida do grupo. Cresce lentamente a partir da experiência.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3. OS FOCOS GERADORES DA SABEDORIA...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Os provérbios costumam nascer onde a vida é simples, onde existe o relacionamento primário entre as pessoas.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643710"/>
          </a:xfrm>
        </p:spPr>
        <p:txBody>
          <a:bodyPr>
            <a:no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Eles tratam das experiências e necessidades imediatas e diárias: comer, beber, falar, amar, vestir educar, trabalhar.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 No antigo Israel, o grupo primário era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A CASA (A FAMÍLIA, O CLÃ)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onde todos viviam juntos no mesmo local na mesma atividade econômica, e tinham a mesma religião e o mesmo sistema de governo.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 sabedoria nasceu da observação atenta da vida do clã nos seus vários setores: na família em casa; no trabalho do campo e na natureza;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42852"/>
            <a:ext cx="8643998" cy="671514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600" dirty="0" smtClean="0">
                <a:latin typeface="Arial" pitchFamily="34" charset="0"/>
                <a:cs typeface="Arial" pitchFamily="34" charset="0"/>
              </a:rPr>
              <a:t>Os índios e os negros não aceitaram passivamente a imposição cultural dos brancos em relação a seu estilo de vida, a seu modo de sentir e pensar.</a:t>
            </a:r>
          </a:p>
          <a:p>
            <a:pPr algn="just"/>
            <a:r>
              <a:rPr lang="pt-BR" sz="3600" dirty="0" smtClean="0">
                <a:latin typeface="Arial" pitchFamily="34" charset="0"/>
                <a:cs typeface="Arial" pitchFamily="34" charset="0"/>
              </a:rPr>
              <a:t> Foi a soma das três culturas, com predominância da européia, que gerou a cultura brasileira.</a:t>
            </a:r>
          </a:p>
          <a:p>
            <a:pPr algn="just"/>
            <a:r>
              <a:rPr lang="pt-BR" sz="3600" b="1" dirty="0"/>
              <a:t>O BRASIL</a:t>
            </a:r>
            <a:r>
              <a:rPr lang="pt-BR" sz="3600" dirty="0"/>
              <a:t> não ficou ileso da influência cultural estrangeira no seu passado. </a:t>
            </a:r>
            <a:endParaRPr lang="pt-BR" sz="3600" dirty="0" smtClean="0"/>
          </a:p>
          <a:p>
            <a:pPr algn="just"/>
            <a:r>
              <a:rPr lang="pt-BR" sz="3600" dirty="0" smtClean="0"/>
              <a:t>E</a:t>
            </a:r>
            <a:r>
              <a:rPr lang="pt-BR" sz="3600" dirty="0"/>
              <a:t>, hoje, essa </a:t>
            </a:r>
            <a:r>
              <a:rPr lang="pt-BR" sz="3600" dirty="0" smtClean="0"/>
              <a:t>influência </a:t>
            </a:r>
            <a:r>
              <a:rPr lang="pt-BR" sz="3600" dirty="0"/>
              <a:t>se dá com maior intensidade devido à globalização e aos meios de comunicação social.</a:t>
            </a:r>
          </a:p>
          <a:p>
            <a:pPr algn="just"/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643710"/>
          </a:xfrm>
        </p:spPr>
        <p:txBody>
          <a:bodyPr/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na praça da cidade que ficava junto do portão e onde se fazia a feira e se realizava o tribunal da justiça;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na sociedade com seu governo e suas organizações, cujo centro era o palácio do rei; na religião com suas práticas que permeavam a vida e convergiam para o Templo.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Neste ambientes estavam os focos geradores, onde se concentrava o esforço da sabedoria..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/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1. Casa, família, clã, tribo, corpo, saúde, educação, amor...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2. Campo: trabalho, plantio, animais, estações, tempo, natureza...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3. Portão: justiça, comércio, cidade, praça, feira, roda, processo...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4. Palácio: governo, organização,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corte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, exército, conflitos...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5. Templo: religião, culto, Deus, oração, romaria, promessa...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0"/>
            <a:ext cx="8715436" cy="6715148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É aqui nestes vários setores da vida que nasceram bem pequenas, as gotas dos provérbios que, aos poucos, foram se juntando para formar o grande rio da sabedoria que percorre a Bíblia e a Vida, até hoje. 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 Sabedoria conserva o que descobriu, torna-se um patrimônio (como receitas, costumes) do povo, que e conservado e transmitido: 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6500858"/>
          </a:xfrm>
        </p:spPr>
        <p:txBody>
          <a:bodyPr/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1. Através da partilha: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- a partilha do saber é uma da característica própria da sabedoria tribal ou comunitária.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 Até hoje isto acontece nas Comunidades.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Sl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43. “Nós Pais nos contaram...” na roda Comunidade ao redor do fogo. 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2. Através da instrução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- acontece, sobretudo nas famílias onde os pais transmitem para os filhos a sua experiência de vida –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Pr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13,24 – Educação familiar. Ex. a explicação da celebração da Páscoa...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000792"/>
          </a:xfrm>
        </p:spPr>
        <p:txBody>
          <a:bodyPr/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No fim desta longa evolução, a Sabedoria acumulada nos clãs ao longo dos séculos torna-se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A SABEDORIA, ISTO É, FONTE DE IDENTIDADE E DE FÉ PARA O POVO.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Ela começa a ser usada como instrumento privilegiado para discernir a presença de Deus na vida e na História do povo. 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A OBEDIÊNCIA ÀS LEIS DA NATUREZA TORNOU-SE OBEDIÊNCIA AO DEUS CRIADOR.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686800" cy="6000792"/>
          </a:xfrm>
        </p:spPr>
        <p:txBody>
          <a:bodyPr/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- COM SALOMÃO (1RS 1,11-40) SURGE A MONARQUIA.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Aos poucos, a Sabedoria nascida no âmbito da família para defender a vida do povo e organizar o clã, começa a ser usada pelo Rei para organizar o ESTADO E DEFENDER OS INTERESSES DA MONARQUIA.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= INICIA-SE UM PROCESSO DE IDENTIFICAÇÃO ENTRE SABEDORIA E EXERCÍCIO DO PODER.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A PARTIR DE SALOMÃO A FIGURA DO SÁBIO, DO CONSELHEIRO, COMEÇA A SER ASSOCIADA À FIGURA DO REI: (SUA FUNÇÃO: DAR CONSELHO – FUNÇÃO DO SÁBIO –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REINAR|FUNÇÃO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DO REI). MALEK = REI.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O REI SALOMÃO TORNA-SE, ASSIM, O SÍMBOLO DO SÁBIO IDEAL. PARA PODER GOVERNAR O POVO ELE NÃO PEDE RIQUEZA, MAS SABEDORIA (1RS 3,9), E RECEBE DE DEUS “UM CORAÇÃO INTELIGENTE E SÁBIO COMO NINGUÉM JAMAIS TEVE, NEM ANTES NEM DEPOIS DELE” (1RS 3,12).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Sua Sabedoria “foi maior que a de todos os filhos do Oriente e maior que toda a Sabedoria do Egito” (1Rs 5,10;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Eclo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47,14-17). “Pronunciou três mil provérbios” (1Rs 5,12). 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COMO MOISÉS É CONSIDERADO O AUTOR DAS LEIS E DAVI O AUTOR DOS SALMOS, ASSIM A SABEDORIA É ATRIBUÍDA A SALOMÃO: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Cântico dos Cânticos (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Ct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1,1.4; 3,7.9); Eclesiastes (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Ecl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1,16; 2,7.9; 1,1), grande parte </a:t>
            </a:r>
            <a:r>
              <a:rPr lang="pt-BR" dirty="0" smtClean="0"/>
              <a:t>dos Provérbios (10-22 e 25-29) e mesmo o livro da Sabedoria escrito 900 anos depois da morte de Salomão (</a:t>
            </a:r>
            <a:r>
              <a:rPr lang="pt-BR" dirty="0" err="1" smtClean="0"/>
              <a:t>Sb</a:t>
            </a:r>
            <a:r>
              <a:rPr lang="pt-BR" dirty="0" smtClean="0"/>
              <a:t> 9,7-8,12).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42852"/>
            <a:ext cx="8643998" cy="650085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SALOMÃO IMPORTOU DO EGITO A SABEDORIA DA CORTE DO FARAÓ DO EGITO. 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COMO NO EGITO, É AO REDOR DO REI QUE SE ORGANIZA A FORMAÇÃO DE PESSOAS LETRADAS, NECESSÁRIAS PARA A CONDUÇÃO DA POLÍTICA DE GOVERNO E PARA O DESENVOLVIMENTO DO comércio em nível nacional e internacional. (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Eclo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39,4)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DÁ PARA ENTENDER A CRÍTICA DOS PROFETAS CONTRA OS SÁBIOS (IS 5,21; 29,14; JR 8,9)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>
            <a:normAutofit fontScale="92500"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= NA REAÇAO NACIONALISTA DE EZEQUIAS (716-687) E JOSIAS (640 – 609) A CORTE ABANDONOU A SABEDORIA DO EGITO E COMEÇOU A COLECIONAR AS EXPRESSÕES DA SABEDORIA DO PRÓPRIO POVO DE ISRAEL (PR 25,1).</a:t>
            </a:r>
          </a:p>
          <a:p>
            <a:pPr algn="just"/>
            <a:r>
              <a:rPr lang="pt-BR" b="1" dirty="0" smtClean="0"/>
              <a:t>MUITAS PÁGINAS DO LIVRO DOS PROVÉRBIOS E DO ECLESIÁSTICO são resultado desta primeira tentativa oficial de organizar a Sabedoria popular. </a:t>
            </a:r>
          </a:p>
          <a:p>
            <a:pPr algn="just"/>
            <a:r>
              <a:rPr lang="pt-BR" b="1" dirty="0" smtClean="0"/>
              <a:t>DESTE MODO OS PROVÉRBIOS QUE ORIGINALMENTE DIZIAM RESPEITO AO GOVERNO DA FAMÍLIA, DIZEM AGORA RESPEITO AO GOVERNO DA NAÇÃO (PR 25 – 29).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>
            <a:normAutofit/>
          </a:bodyPr>
          <a:lstStyle/>
          <a:p>
            <a:pPr algn="just"/>
            <a:r>
              <a:rPr lang="pt-BR" b="1" dirty="0"/>
              <a:t> 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civilização grega ocidental: </a:t>
            </a:r>
          </a:p>
          <a:p>
            <a:pPr algn="just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gregos tinham modo particular de conceber a vida em família e na sociedade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, muito menos marcada pela tradição e pela dimensão comunitária. Tinham diferentes de organização social, de tradições culturais e de vivências religiosas. 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600" dirty="0" smtClean="0">
                <a:latin typeface="Arial" pitchFamily="34" charset="0"/>
                <a:cs typeface="Arial" pitchFamily="34" charset="0"/>
              </a:rPr>
              <a:t>É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com essa realidade que o povo de Israel teve de conviver por muitos anos e em constante conflito.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/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NA HISTÓRIA: SABEDORIA POPULAR – TRADIÇÃO FAMILIAR. SABEDORIA DA CORTE – NA CIDADE – DEFENDER OS INTERESSES DO REI E DO ESTADO.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 O CATIVEIRO PRODUZIU UMA CRISE PROFUNDA NA VIDA DO POVO, E PÔS EM XEQUE TODOS OS VALORES VIVIDOS ATÉ AQUELE MOMENTO.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 problema já não era doméstico nem nacional.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ERA O SENTIDO DA VIDA HUMANA COMO TAL QUE ESTAVA EM JOGO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42852"/>
            <a:ext cx="8643998" cy="6500858"/>
          </a:xfrm>
        </p:spPr>
        <p:txBody>
          <a:bodyPr/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ideologias anteriores fracassaram. (O justo recebe recompensa, o injusto é castigado. Agora o justo sofre junto com o injusto).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 Era necessário descobrir o porquê deste enorme fracasso  e abrir espaço para nova esperança.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= Assim, durante e, sobretudo depois do Cativeiro, surgem longos tratados para aprofundar e clarear os problemas humanos e criticar as falsas soluções.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= POR EXEMPLO: O LIVRO DE JÓ PROCURA ESCLARECER O PROBLEMA DA RETRIBUIÇÃO E DO SOFRIMENTO DOS POBRES E CRITICA A TEOLOGIA TRADICIONAL.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= O LIVRO DO ECLESIASTES CRITICA O ENRIQUECIMENTO PELA ACUMULAÇÃO DE BENS E A JUSTIFICAÇÃO DIANTE DE DEUS PELA OBSRVÂNCIA DA LEI.</a:t>
            </a:r>
          </a:p>
          <a:p>
            <a:pPr algn="just"/>
            <a:r>
              <a:rPr lang="pt-BR" sz="3500" b="1" dirty="0" smtClean="0">
                <a:latin typeface="Arial" pitchFamily="34" charset="0"/>
                <a:cs typeface="Arial" pitchFamily="34" charset="0"/>
              </a:rPr>
              <a:t>= O CÂNTICO DOS CÂNTICOS ABRE UMA PERSPECTIVA NOVA PARA OS POBRES A PARTIR DO VERDADEIRO SENTIDO DO AMOR E DO RESPEITO PELOS DIREITOS DA MULHER.</a:t>
            </a:r>
            <a:endParaRPr lang="pt-BR" sz="35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0"/>
            <a:ext cx="8715436" cy="66437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3500" b="1" dirty="0" smtClean="0">
                <a:latin typeface="Arial" pitchFamily="34" charset="0"/>
                <a:cs typeface="Arial" pitchFamily="34" charset="0"/>
              </a:rPr>
              <a:t>= A SABEDORIA POPULAR, 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abafada e escondida, continua resistindo e produz </a:t>
            </a:r>
            <a:r>
              <a:rPr lang="pt-BR" sz="3500" b="1" dirty="0" smtClean="0">
                <a:latin typeface="Arial" pitchFamily="34" charset="0"/>
                <a:cs typeface="Arial" pitchFamily="34" charset="0"/>
              </a:rPr>
              <a:t>NOVELAS BÍBLICAS: RUTE, ESTER, JUDITE, JONAS E TOBIAS. ESTA ENCONTRAVA SEUS ALIADOS NOS AUTORES DE LIVROS COMO JÓ E ECLESIASTES E CONTINUA VIVA NA PRÁTICA DE JESUS.</a:t>
            </a:r>
            <a:endParaRPr lang="pt-BR" sz="3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500" b="1" dirty="0" smtClean="0">
                <a:latin typeface="Arial" pitchFamily="34" charset="0"/>
                <a:cs typeface="Arial" pitchFamily="34" charset="0"/>
              </a:rPr>
              <a:t>A SABEDORIA ULTRAPASSAR O ÂMBITO DA PRÁTICA E PRODUZ UMA TEORIA SOBRE SI MESMA.</a:t>
            </a:r>
            <a:endParaRPr lang="pt-BR" sz="3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500" dirty="0" smtClean="0">
                <a:latin typeface="Arial" pitchFamily="34" charset="0"/>
                <a:cs typeface="Arial" pitchFamily="34" charset="0"/>
              </a:rPr>
              <a:t>Em Jerusalém </a:t>
            </a:r>
            <a:r>
              <a:rPr lang="pt-BR" sz="3500" b="1" dirty="0" smtClean="0">
                <a:latin typeface="Arial" pitchFamily="34" charset="0"/>
                <a:cs typeface="Arial" pitchFamily="34" charset="0"/>
              </a:rPr>
              <a:t>começam a surgir escolas,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 onde se formam os sábios que devem assessorar o rei (</a:t>
            </a:r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Eclo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 51,23; 39,1-4).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= A SABEDORIA COMEÇA SER PRIVILÉGIO DE GENTE INSTRUÍDA. SÁBIO E ESCRIBA (QUE SABE LER E ESCREVER) TORNAM-SE SINÔNIMOS.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Começam a ser a classe que fornece os funcionários aos chefes do governo. Mas também fornece alunos rebeldes como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Jó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: “O QUE VOCÊS SABEM EU TAMBÉM SEI!” (JÓ 13,2; 12,3).</a:t>
            </a:r>
          </a:p>
          <a:p>
            <a:pPr algn="just"/>
            <a:r>
              <a:rPr lang="pt-BR" sz="3500" b="1" dirty="0" smtClean="0">
                <a:latin typeface="Arial" pitchFamily="34" charset="0"/>
                <a:cs typeface="Arial" pitchFamily="34" charset="0"/>
              </a:rPr>
              <a:t>= SURGE A PROFISSÃO DO SÁBIO, DISTINTA DAS PROFISSÕES “MANUAIS” (ECLO 38,24-34; 39,1-11).</a:t>
            </a:r>
          </a:p>
          <a:p>
            <a:pPr algn="just"/>
            <a:r>
              <a:rPr lang="pt-BR" sz="3500" b="1" dirty="0" smtClean="0">
                <a:latin typeface="Arial" pitchFamily="34" charset="0"/>
                <a:cs typeface="Arial" pitchFamily="34" charset="0"/>
              </a:rPr>
              <a:t> NO LIVRO DO ECLESIÁSTICO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 nota-se até um desprezo pelas profissões manuais como carpinteiro, ferreiro, oleiro (</a:t>
            </a:r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Eclo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 38,24-34).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35798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= NO TEMPO DE JESUS, HAVIA AS VÁRIAS ESCOLAS RABÍNICAS. PAULO ESTUDOU AOS PÉS DE GAMALIEL (AT 5,34; 22,3).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= JESUS, QUE NÃO ESTUDOU NAS ESCOLAS DOS RABINOS, TAMBÉM ERA CHAMADO RABI (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Jo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1,38; 3,2). ELE ERA SÁBIO PELA VIDA E PELA EXPERIÊNCIA JUNTO DO POVO.</a:t>
            </a:r>
          </a:p>
          <a:p>
            <a:pPr algn="just"/>
            <a:r>
              <a:rPr lang="pt-BR" sz="3500" b="1" dirty="0" smtClean="0">
                <a:latin typeface="Arial" pitchFamily="34" charset="0"/>
                <a:cs typeface="Arial" pitchFamily="34" charset="0"/>
              </a:rPr>
              <a:t>OS SÁBIOS COMEÇAM A REFLETIR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 sobre a sua própria função como sábios e produzem reflexões profundas sobre a origem e natureza da sabedoria e sobre a maneira de adquiri-la e transmiti-la (</a:t>
            </a:r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Pr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 1-9).</a:t>
            </a:r>
            <a:r>
              <a:rPr lang="pt-BR" sz="3500" b="1" dirty="0" smtClean="0">
                <a:latin typeface="Arial" pitchFamily="34" charset="0"/>
                <a:cs typeface="Arial" pitchFamily="34" charset="0"/>
              </a:rPr>
              <a:t> </a:t>
            </a:r>
            <a:endParaRPr lang="pt-BR" sz="35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357982"/>
          </a:xfrm>
        </p:spPr>
        <p:txBody>
          <a:bodyPr/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Comparando: os sábios eram como os teóricos da política: na prática sempre se fez política, desde o início da humanidade, mas a reflexão teórica sobre os princípios que orientam a política é bem mais recente.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Neste processo, a sabedoria, aos poucos, se personifica.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Começa a ser identificada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como uma presença amiga junto de Deus na hora de criar o mundo (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Pr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8,12-31;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Jó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28,12-28;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Eclo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1,1-10).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3500" b="1" dirty="0" smtClean="0">
                <a:latin typeface="Arial" pitchFamily="34" charset="0"/>
                <a:cs typeface="Arial" pitchFamily="34" charset="0"/>
              </a:rPr>
              <a:t>Os sábios chegam a apresentá-la como sendo uma respiração divina, presente em todo universo e em todas as ações humanas (</a:t>
            </a:r>
            <a:r>
              <a:rPr lang="pt-BR" sz="3500" b="1" dirty="0" err="1" smtClean="0">
                <a:latin typeface="Arial" pitchFamily="34" charset="0"/>
                <a:cs typeface="Arial" pitchFamily="34" charset="0"/>
              </a:rPr>
              <a:t>Sb</a:t>
            </a:r>
            <a:r>
              <a:rPr lang="pt-BR" sz="3500" b="1" dirty="0" smtClean="0">
                <a:latin typeface="Arial" pitchFamily="34" charset="0"/>
                <a:cs typeface="Arial" pitchFamily="34" charset="0"/>
              </a:rPr>
              <a:t> 7,22-8,1). </a:t>
            </a:r>
            <a:endParaRPr lang="pt-BR" sz="3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500" dirty="0" smtClean="0">
                <a:latin typeface="Arial" pitchFamily="34" charset="0"/>
                <a:cs typeface="Arial" pitchFamily="34" charset="0"/>
              </a:rPr>
              <a:t>Ela começa a ser vista como </a:t>
            </a:r>
            <a:r>
              <a:rPr lang="pt-BR" sz="3500" b="1" dirty="0" smtClean="0">
                <a:latin typeface="Arial" pitchFamily="34" charset="0"/>
                <a:cs typeface="Arial" pitchFamily="34" charset="0"/>
              </a:rPr>
              <a:t>um reflexo as Sabedoria Divina. </a:t>
            </a:r>
          </a:p>
          <a:p>
            <a:pPr algn="just"/>
            <a:r>
              <a:rPr lang="pt-BR" sz="3500" b="1" dirty="0" smtClean="0">
                <a:latin typeface="Arial" pitchFamily="34" charset="0"/>
                <a:cs typeface="Arial" pitchFamily="34" charset="0"/>
              </a:rPr>
              <a:t>O ponto alto desta reflexão está no livro da Sabedoria (</a:t>
            </a:r>
            <a:r>
              <a:rPr lang="pt-BR" sz="3500" b="1" dirty="0" err="1" smtClean="0">
                <a:latin typeface="Arial" pitchFamily="34" charset="0"/>
                <a:cs typeface="Arial" pitchFamily="34" charset="0"/>
              </a:rPr>
              <a:t>Sb</a:t>
            </a:r>
            <a:r>
              <a:rPr lang="pt-BR" sz="3500" b="1" dirty="0" smtClean="0">
                <a:latin typeface="Arial" pitchFamily="34" charset="0"/>
                <a:cs typeface="Arial" pitchFamily="34" charset="0"/>
              </a:rPr>
              <a:t> 6-9).</a:t>
            </a:r>
            <a:endParaRPr lang="pt-BR" sz="3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500" dirty="0" smtClean="0">
                <a:latin typeface="Arial" pitchFamily="34" charset="0"/>
                <a:cs typeface="Arial" pitchFamily="34" charset="0"/>
              </a:rPr>
              <a:t> Nessas meditações profundas sobre a origem da Sabedoria é que o Novo Testamento encontra os elementos para entender o alcance de Jesus e de sua missão para a realização do Projeto de Deus.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/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JESUS É A “SABEDORIA DE DEUS” (1COR 1,24), A “PALAVRA DE DEUS” (JO 1,1-14). 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ELE ESTAVA COM DEUS ANTES DA CRIAÇÃO E NELE TUDO FOI CRIADO (JO 1,2-3; CL 1,16); ELE “É O RESPLENDOR DA GLÓRIA DIVINA, EXPRESSÃO DO SEU SER, QUE SUSTENTA O UNIVERSO COM O PODER DE SUA PALAVRA” (HB 1,3 E SB 7,24-27).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42942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LEITURA CRISTÃ...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Por meio dos sábios, e num ambiente de mentalidade sapiencial,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Israel faz uma leitura do seu passado histórico, perscrutando a sabedoria de Deus em ação na vida das grandes personagens do passado (Sir 44-50), conduzindo o povo no período mais significativo da sua História: o Êxodo (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Sb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10-12; 16-19).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800" dirty="0" smtClean="0">
                <a:latin typeface="Arial" pitchFamily="34" charset="0"/>
                <a:cs typeface="Arial" pitchFamily="34" charset="0"/>
              </a:rPr>
              <a:t>Em síntese, mediante a aplicação da inteligência e da reflexão, a sabedoria acaba por constituir a mentalidade dominante no Judaísmo do pós-exílio recuperando e atualizando, tanto o patrimônio peculiar de Israel enquanto povo da aliança, como a sua experiência humana mais vasta, comum a outros povos da região do Médio Oriente.</a:t>
            </a:r>
          </a:p>
          <a:p>
            <a:pPr algn="just"/>
            <a:endParaRPr lang="pt-BR" sz="3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3900" b="1" dirty="0">
                <a:latin typeface="Arial" pitchFamily="34" charset="0"/>
                <a:cs typeface="Arial" pitchFamily="34" charset="0"/>
              </a:rPr>
              <a:t>O mundo para eles era dividido em espírito e matéria. </a:t>
            </a:r>
            <a:endParaRPr lang="pt-BR" sz="39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9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3900" dirty="0">
                <a:latin typeface="Arial" pitchFamily="34" charset="0"/>
                <a:cs typeface="Arial" pitchFamily="34" charset="0"/>
              </a:rPr>
              <a:t>Na visão bíblica, o ser humano é integralmente corpo e alma. Existe a percepção da matéria e do espírito (barro e sopro), mas eles não são antagônicos entre si como no mundo grego, em que o corpo é a prisão da alma). O espírito valia mais do que a </a:t>
            </a:r>
            <a:r>
              <a:rPr lang="pt-BR" sz="3900" dirty="0" smtClean="0">
                <a:latin typeface="Arial" pitchFamily="34" charset="0"/>
                <a:cs typeface="Arial" pitchFamily="34" charset="0"/>
              </a:rPr>
              <a:t>matéria.</a:t>
            </a:r>
          </a:p>
          <a:p>
            <a:pPr algn="just"/>
            <a:r>
              <a:rPr lang="pt-BR" sz="3900" dirty="0">
                <a:latin typeface="Arial" pitchFamily="34" charset="0"/>
                <a:cs typeface="Arial" pitchFamily="34" charset="0"/>
              </a:rPr>
              <a:t>Essa mentalidade reproduziu na apreciação do trabalho e, por conseguinte, nas pessoas:</a:t>
            </a:r>
            <a:r>
              <a:rPr lang="pt-BR" dirty="0"/>
              <a:t> </a:t>
            </a:r>
            <a:r>
              <a:rPr lang="pt-BR" sz="3800" dirty="0">
                <a:latin typeface="Arial" pitchFamily="34" charset="0"/>
                <a:cs typeface="Arial" pitchFamily="34" charset="0"/>
              </a:rPr>
              <a:t>a produção intelectual era mais valorizada, enquanto o trabalho que exigia mais esforço físico era considerado inferior, por isso, era reservado aos </a:t>
            </a:r>
            <a:r>
              <a:rPr lang="pt-BR" sz="3800" dirty="0" smtClean="0">
                <a:latin typeface="Arial" pitchFamily="34" charset="0"/>
                <a:cs typeface="Arial" pitchFamily="34" charset="0"/>
              </a:rPr>
              <a:t>escravo.</a:t>
            </a:r>
            <a:endParaRPr lang="pt-BR" sz="3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42852"/>
            <a:ext cx="8643998" cy="6500858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Vivendo na diáspora, o povo é ameaçado pela invasão cultural helenista e precisa de ajuda urgente para não perder sua identidade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A RESPOSTA VEM DOS SÁBIOS QUE ENCONTRAM EM DEUS A ORIGEM DA SABEDORIA.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OS SINAIS DA SABEDORIA DIVINA NA LEI: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Como vimos, na sua origem a sabedoria é um esforço de organização da vida do clã. </a:t>
            </a:r>
          </a:p>
          <a:p>
            <a:pPr algn="just"/>
            <a:r>
              <a:rPr lang="pt-BR" sz="3500" dirty="0" smtClean="0">
                <a:latin typeface="Arial" pitchFamily="34" charset="0"/>
                <a:cs typeface="Arial" pitchFamily="34" charset="0"/>
              </a:rPr>
              <a:t>Depois do exílio, é sobretudo através da observância da Lei que a vida do povo se organiza e mantém sua identidade como povo da Aliança.</a:t>
            </a:r>
            <a:endParaRPr lang="pt-BR" sz="3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14291"/>
            <a:ext cx="8443914" cy="5715040"/>
          </a:xfrm>
        </p:spPr>
        <p:txBody>
          <a:bodyPr>
            <a:no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Por isso,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O ESTUDO E A OBSERVÂNICA DA LEI SÃO UMA FONTE DE SABEDORIA.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Uma expressão deste encontro entre a Lei e a Sabedoria está nos Salmos 119 e Salmo 19. 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= À sabedoria se aplica o que diz São Paulo na carta aos Romanos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“DESDE A CRIAÇÃO DO MUNDO, AS PERFEIÇÕES INVISÍVEIS DE DEUS, TAIS COMO SEU PODER ETERNO E SUA DIVINDADE,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86188"/>
          </a:xfrm>
        </p:spPr>
        <p:txBody>
          <a:bodyPr/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PODEM SER CONTEMPLADAS, POR MEIO DA INTELIGÊNCIA, NAS OBRAS QUE ELE REALIZOU” (RM 1,20). PARTINDO DAS CRIATURAS, OS SÁBIOS CHEGARAM AO CRIADOR E O ADORARAM.    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0"/>
            <a:ext cx="8643998" cy="68580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>
                <a:cs typeface="Arial" pitchFamily="34" charset="0"/>
              </a:rPr>
              <a:t>Ainda hoje existe uma valorização diferenciada entre o trabalho braçal e o trabalho intelectual. São influências culturais que persistem e pesam sobre os trabalhadores.</a:t>
            </a:r>
          </a:p>
          <a:p>
            <a:pPr algn="just"/>
            <a:r>
              <a:rPr lang="pt-BR" dirty="0">
                <a:cs typeface="Arial" pitchFamily="34" charset="0"/>
              </a:rPr>
              <a:t> </a:t>
            </a:r>
            <a:r>
              <a:rPr lang="pt-BR" b="1" dirty="0">
                <a:cs typeface="Arial" pitchFamily="34" charset="0"/>
              </a:rPr>
              <a:t>HELENISTAS (GREGOS) </a:t>
            </a:r>
            <a:r>
              <a:rPr lang="pt-BR" dirty="0">
                <a:cs typeface="Arial" pitchFamily="34" charset="0"/>
              </a:rPr>
              <a:t>e judeus carregam mundo culturais diversos. </a:t>
            </a:r>
            <a:endParaRPr lang="pt-BR" dirty="0" smtClean="0">
              <a:cs typeface="Arial" pitchFamily="34" charset="0"/>
            </a:endParaRPr>
          </a:p>
          <a:p>
            <a:pPr algn="just"/>
            <a:r>
              <a:rPr lang="pt-BR" dirty="0" smtClean="0">
                <a:cs typeface="Arial" pitchFamily="34" charset="0"/>
              </a:rPr>
              <a:t>Quando </a:t>
            </a:r>
            <a:r>
              <a:rPr lang="pt-BR" dirty="0">
                <a:cs typeface="Arial" pitchFamily="34" charset="0"/>
              </a:rPr>
              <a:t>a Grécia dominou a Judéia, alguns reis gregos quiseram impor suas tradições culturais aos judeus, mas encontraram muita resistência de uma parte significativa da população. </a:t>
            </a:r>
            <a:endParaRPr lang="pt-BR" dirty="0" smtClean="0">
              <a:cs typeface="Arial" pitchFamily="34" charset="0"/>
            </a:endParaRPr>
          </a:p>
          <a:p>
            <a:pPr algn="just"/>
            <a:r>
              <a:rPr lang="pt-BR" dirty="0" smtClean="0">
                <a:cs typeface="Arial" pitchFamily="34" charset="0"/>
              </a:rPr>
              <a:t>A </a:t>
            </a:r>
            <a:r>
              <a:rPr lang="pt-BR" dirty="0">
                <a:cs typeface="Arial" pitchFamily="34" charset="0"/>
              </a:rPr>
              <a:t>elite, porém, aderiu em grande escala à </a:t>
            </a:r>
            <a:r>
              <a:rPr lang="pt-BR" dirty="0" err="1">
                <a:cs typeface="Arial" pitchFamily="34" charset="0"/>
              </a:rPr>
              <a:t>helenização</a:t>
            </a:r>
            <a:r>
              <a:rPr lang="pt-BR" dirty="0">
                <a:cs typeface="Arial" pitchFamily="34" charset="0"/>
              </a:rPr>
              <a:t>. O período da dominação helenista foi um dos mais longos, de </a:t>
            </a:r>
            <a:r>
              <a:rPr lang="pt-BR" b="1" dirty="0">
                <a:cs typeface="Arial" pitchFamily="34" charset="0"/>
              </a:rPr>
              <a:t>333 a 63 d.C.</a:t>
            </a:r>
            <a:r>
              <a:rPr lang="pt-BR" dirty="0">
                <a:cs typeface="Arial" pitchFamily="34" charset="0"/>
              </a:rPr>
              <a:t> Só terminou quando chegou o domínio romano.</a:t>
            </a:r>
          </a:p>
          <a:p>
            <a:endParaRPr lang="pt-BR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3900" b="1" dirty="0">
                <a:latin typeface="Arial" pitchFamily="34" charset="0"/>
                <a:cs typeface="Arial" pitchFamily="34" charset="0"/>
              </a:rPr>
              <a:t>Outro pondo de conflito entre gregos e judeus, na época, era a tradição religiosa.</a:t>
            </a:r>
            <a:r>
              <a:rPr lang="pt-BR" sz="3900" dirty="0">
                <a:latin typeface="Arial" pitchFamily="34" charset="0"/>
                <a:cs typeface="Arial" pitchFamily="34" charset="0"/>
              </a:rPr>
              <a:t> </a:t>
            </a:r>
            <a:endParaRPr lang="pt-BR" sz="3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900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3900" dirty="0">
                <a:latin typeface="Arial" pitchFamily="34" charset="0"/>
                <a:cs typeface="Arial" pitchFamily="34" charset="0"/>
              </a:rPr>
              <a:t>gregos admitiam o politeísmo (muitos deuses), enquanto o judaísmo era monoteísta (um só Deus). </a:t>
            </a:r>
            <a:endParaRPr lang="pt-BR" sz="3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9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pt-BR" sz="3900" dirty="0">
                <a:latin typeface="Arial" pitchFamily="34" charset="0"/>
                <a:cs typeface="Arial" pitchFamily="34" charset="0"/>
              </a:rPr>
              <a:t>tradição grega a religião não interferia na moral e na ética da vida pessoal, familiar e social. </a:t>
            </a:r>
            <a:endParaRPr lang="pt-BR" sz="3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900" dirty="0" smtClean="0">
                <a:latin typeface="Arial" pitchFamily="34" charset="0"/>
                <a:cs typeface="Arial" pitchFamily="34" charset="0"/>
              </a:rPr>
              <a:t>Já </a:t>
            </a:r>
            <a:r>
              <a:rPr lang="pt-BR" sz="3900" dirty="0">
                <a:latin typeface="Arial" pitchFamily="34" charset="0"/>
                <a:cs typeface="Arial" pitchFamily="34" charset="0"/>
              </a:rPr>
              <a:t>na tradição religiosa judaica, a adesão a Deus exigia fidelidade e coerência com os princípios éticos e morais da Lei de Moisés</a:t>
            </a:r>
            <a:r>
              <a:rPr lang="pt-BR" sz="39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3900" dirty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357982"/>
          </a:xfrm>
        </p:spPr>
        <p:txBody>
          <a:bodyPr/>
          <a:lstStyle/>
          <a:p>
            <a:endParaRPr lang="pt-BR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Apresentação" r:id="rId3" imgW="4570541" imgH="3427323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3476</Words>
  <Application>Microsoft Office PowerPoint</Application>
  <PresentationFormat>Apresentação na tela (4:3)</PresentationFormat>
  <Paragraphs>157</Paragraphs>
  <Slides>62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64" baseType="lpstr">
      <vt:lpstr>Tema do Office</vt:lpstr>
      <vt:lpstr>Apresentação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29</cp:revision>
  <dcterms:created xsi:type="dcterms:W3CDTF">2016-08-01T17:38:42Z</dcterms:created>
  <dcterms:modified xsi:type="dcterms:W3CDTF">2016-08-08T15:11:51Z</dcterms:modified>
</cp:coreProperties>
</file>